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heme/theme3.xml" ContentType="application/vnd.openxmlformats-officedocument.them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3.xml" ContentType="application/vnd.openxmlformats-officedocument.presentationml.notesSlide+xml"/>
  <Override PartName="/ppt/tags/tag169.xml" ContentType="application/vnd.openxmlformats-officedocument.presentationml.tags+xml"/>
  <Override PartName="/ppt/notesSlides/notesSlide4.xml" ContentType="application/vnd.openxmlformats-officedocument.presentationml.notesSlide+xml"/>
  <Override PartName="/ppt/tags/tag170.xml" ContentType="application/vnd.openxmlformats-officedocument.presentationml.tags+xml"/>
  <Override PartName="/ppt/notesSlides/notesSlide5.xml" ContentType="application/vnd.openxmlformats-officedocument.presentationml.notesSlide+xml"/>
  <Override PartName="/ppt/tags/tag171.xml" ContentType="application/vnd.openxmlformats-officedocument.presentationml.tags+xml"/>
  <Override PartName="/ppt/notesSlides/notesSlide6.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7.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8.xml" ContentType="application/vnd.openxmlformats-officedocument.presentationml.notesSlide+xml"/>
  <Override PartName="/ppt/tags/tag196.xml" ContentType="application/vnd.openxmlformats-officedocument.presentationml.tags+xml"/>
  <Override PartName="/ppt/notesSlides/notesSlide9.xml" ContentType="application/vnd.openxmlformats-officedocument.presentationml.notesSlide+xml"/>
  <Override PartName="/ppt/tags/tag197.xml" ContentType="application/vnd.openxmlformats-officedocument.presentationml.tags+xml"/>
  <Override PartName="/ppt/notesSlides/notesSlide10.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5"/>
  </p:notesMasterIdLst>
  <p:sldIdLst>
    <p:sldId id="369" r:id="rId3"/>
    <p:sldId id="257" r:id="rId4"/>
    <p:sldId id="366" r:id="rId5"/>
    <p:sldId id="301" r:id="rId6"/>
    <p:sldId id="346" r:id="rId7"/>
    <p:sldId id="344" r:id="rId8"/>
    <p:sldId id="347" r:id="rId9"/>
    <p:sldId id="325" r:id="rId10"/>
    <p:sldId id="328" r:id="rId11"/>
    <p:sldId id="356" r:id="rId12"/>
    <p:sldId id="348" r:id="rId13"/>
    <p:sldId id="349" r:id="rId14"/>
    <p:sldId id="351" r:id="rId15"/>
    <p:sldId id="352" r:id="rId16"/>
    <p:sldId id="353" r:id="rId17"/>
    <p:sldId id="359" r:id="rId18"/>
    <p:sldId id="357" r:id="rId19"/>
    <p:sldId id="354" r:id="rId20"/>
    <p:sldId id="361" r:id="rId21"/>
    <p:sldId id="360" r:id="rId22"/>
    <p:sldId id="362" r:id="rId23"/>
    <p:sldId id="363" r:id="rId24"/>
    <p:sldId id="355" r:id="rId25"/>
    <p:sldId id="318" r:id="rId26"/>
    <p:sldId id="307" r:id="rId27"/>
    <p:sldId id="308" r:id="rId28"/>
    <p:sldId id="309" r:id="rId29"/>
    <p:sldId id="310" r:id="rId30"/>
    <p:sldId id="365" r:id="rId31"/>
    <p:sldId id="312" r:id="rId32"/>
    <p:sldId id="311" r:id="rId33"/>
    <p:sldId id="313"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7" userDrawn="1">
          <p15:clr>
            <a:srgbClr val="A4A3A4"/>
          </p15:clr>
        </p15:guide>
        <p15:guide id="2" pos="38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5745"/>
    <a:srgbClr val="E05A4B"/>
    <a:srgbClr val="5F4EAB"/>
    <a:srgbClr val="DC5240"/>
    <a:srgbClr val="156587"/>
    <a:srgbClr val="FFFFFF"/>
    <a:srgbClr val="BEBEBE"/>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14" d="100"/>
          <a:sy n="114" d="100"/>
        </p:scale>
        <p:origin x="540" y="96"/>
      </p:cViewPr>
      <p:guideLst>
        <p:guide orient="horz" pos="2267"/>
        <p:guide pos="388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我们团队来源介绍，</a:t>
            </a:r>
            <a:br>
              <a:rPr lang="zh-CN" altLang="en-US"/>
            </a:br>
            <a:r>
              <a:rPr lang="zh-CN" altLang="en-US"/>
              <a:t>光电探测器客户覆盖所有</a:t>
            </a:r>
            <a:r>
              <a:rPr lang="en-US" altLang="zh-CN"/>
              <a:t>985</a:t>
            </a:r>
            <a:r>
              <a:rPr lang="zh-CN" altLang="en-US"/>
              <a:t>高校跟中科院，中船，中电科，中国航天旗下研究所。</a:t>
            </a:r>
            <a:br>
              <a:rPr lang="zh-CN" altLang="en-US"/>
            </a:br>
            <a:r>
              <a:rPr lang="zh-CN" altLang="en-US"/>
              <a:t>光纤传感方向</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我们团队来源介绍，</a:t>
            </a:r>
            <a:br>
              <a:rPr lang="zh-CN" altLang="en-US"/>
            </a:br>
            <a:r>
              <a:rPr lang="zh-CN" altLang="en-US"/>
              <a:t>光电探测器客户覆盖所有</a:t>
            </a:r>
            <a:r>
              <a:rPr lang="en-US" altLang="zh-CN"/>
              <a:t>985</a:t>
            </a:r>
            <a:r>
              <a:rPr lang="zh-CN" altLang="en-US"/>
              <a:t>高校跟中科院，中船，中电科，中国航天旗下研究所。</a:t>
            </a:r>
            <a:br>
              <a:rPr lang="zh-CN" altLang="en-US"/>
            </a:br>
            <a:r>
              <a:rPr lang="zh-CN" altLang="en-US"/>
              <a:t>光纤传感方向</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4.xml"/><Relationship Id="rId1" Type="http://schemas.openxmlformats.org/officeDocument/2006/relationships/tags" Target="../tags/tag6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slideMaster" Target="../slideMasters/slideMaster2.xml"/><Relationship Id="rId4" Type="http://schemas.openxmlformats.org/officeDocument/2006/relationships/tags" Target="../tags/tag7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2.xml"/><Relationship Id="rId5" Type="http://schemas.openxmlformats.org/officeDocument/2006/relationships/tags" Target="../tags/tag83.xml"/><Relationship Id="rId4" Type="http://schemas.openxmlformats.org/officeDocument/2006/relationships/tags" Target="../tags/tag8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slideMaster" Target="../slideMasters/slideMaster2.xml"/><Relationship Id="rId4" Type="http://schemas.openxmlformats.org/officeDocument/2006/relationships/tags" Target="../tags/tag10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slideMaster" Target="../slideMasters/slideMaster1.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Master" Target="../slideMasters/slideMaster2.xml"/><Relationship Id="rId5" Type="http://schemas.openxmlformats.org/officeDocument/2006/relationships/tags" Target="../tags/tag115.xml"/><Relationship Id="rId4" Type="http://schemas.openxmlformats.org/officeDocument/2006/relationships/tags" Target="../tags/tag11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2.xml"/><Relationship Id="rId4" Type="http://schemas.openxmlformats.org/officeDocument/2006/relationships/tags" Target="../tags/tag11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2.xml"/><Relationship Id="rId5" Type="http://schemas.openxmlformats.org/officeDocument/2006/relationships/tags" Target="../tags/tag124.xml"/><Relationship Id="rId4" Type="http://schemas.openxmlformats.org/officeDocument/2006/relationships/tags" Target="../tags/tag123.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6.xml"/><Relationship Id="rId1" Type="http://schemas.openxmlformats.org/officeDocument/2006/relationships/tags" Target="../tags/tag12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7" name="页脚占位符 16"/>
          <p:cNvSpPr>
            <a:spLocks noGrp="1"/>
          </p:cNvSpPr>
          <p:nvPr>
            <p:ph type="ftr" sz="quarter" idx="11"/>
            <p:custDataLst>
              <p:tags r:id="rId3"/>
            </p:custDataLst>
          </p:nvPr>
        </p:nvSpPr>
        <p:spPr/>
        <p:txBody>
          <a:bodyPr/>
          <a:lstStyle/>
          <a:p>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一段文本_1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1219200" y="2590800"/>
            <a:ext cx="9753600" cy="762000"/>
          </a:xfrm>
          <a:noFill/>
        </p:spPr>
        <p:txBody>
          <a:bodyPr lIns="0" tIns="0" rIns="0" bIns="0" anchor="ctr">
            <a:normAutofit/>
          </a:bodyPr>
          <a:lstStyle>
            <a:lvl1pPr marL="0" indent="0" algn="ctr">
              <a:spcBef>
                <a:spcPct val="0"/>
              </a:spcBef>
              <a:spcAft>
                <a:spcPct val="0"/>
              </a:spcAft>
              <a:buNone/>
              <a:defRPr sz="4400" b="0" spc="0">
                <a:solidFill>
                  <a:schemeClr val="tx1"/>
                </a:solidFill>
              </a:defRPr>
            </a:lvl1pPr>
          </a:lstStyle>
          <a:p>
            <a:r>
              <a:rPr lang="zh-CN" altLang="en-US"/>
              <a:t>单击此处添加标题</a:t>
            </a:r>
          </a:p>
        </p:txBody>
      </p:sp>
      <p:sp>
        <p:nvSpPr>
          <p:cNvPr id="7" name="文本占位符 6"/>
          <p:cNvSpPr>
            <a:spLocks noGrp="1"/>
          </p:cNvSpPr>
          <p:nvPr>
            <p:ph type="body" idx="16386" hasCustomPrompt="1"/>
            <p:custDataLst>
              <p:tags r:id="rId2"/>
            </p:custDataLst>
          </p:nvPr>
        </p:nvSpPr>
        <p:spPr>
          <a:xfrm>
            <a:off x="1219200" y="3657600"/>
            <a:ext cx="9753600" cy="6096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单击此处添加正文</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2025/7/31</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7" name="页脚占位符 16"/>
          <p:cNvSpPr>
            <a:spLocks noGrp="1"/>
          </p:cNvSpPr>
          <p:nvPr>
            <p:ph type="ftr" sz="quarter" idx="11"/>
            <p:custDataLst>
              <p:tags r:id="rId3"/>
            </p:custDataLst>
          </p:nvPr>
        </p:nvSpPr>
        <p:spPr/>
        <p:txBody>
          <a:bodyPr/>
          <a:lstStyle/>
          <a:p>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351225"/>
            <a:ext cx="10969200" cy="705600"/>
          </a:xfrm>
        </p:spPr>
        <p:txBody>
          <a:bodyPr vert="horz" lIns="90000" tIns="46800" rIns="90000" bIns="46800" rtlCol="0" anchor="ctr" anchorCtr="0">
            <a:normAutofit/>
          </a:bodyPr>
          <a:lstStyle>
            <a:lvl1pPr>
              <a:defRPr sz="2800"/>
            </a:lvl1p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custDataLst>
              <p:tags r:id="rId3"/>
            </p:custDataLst>
          </p:nvPr>
        </p:nvSpPr>
        <p:spPr/>
        <p:txBody>
          <a:bodyPr/>
          <a:lstStyle/>
          <a:p>
            <a:endParaRPr lang="zh-CN" altLang="en-US"/>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矩形 6"/>
          <p:cNvSpPr/>
          <p:nvPr userDrawn="1"/>
        </p:nvSpPr>
        <p:spPr>
          <a:xfrm>
            <a:off x="616585" y="0"/>
            <a:ext cx="1031240" cy="184150"/>
          </a:xfrm>
          <a:prstGeom prst="rect">
            <a:avLst/>
          </a:prstGeom>
          <a:solidFill>
            <a:srgbClr val="156587"/>
          </a:solidFill>
          <a:ln>
            <a:solidFill>
              <a:srgbClr val="156587"/>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351225"/>
            <a:ext cx="10969200" cy="705600"/>
          </a:xfrm>
        </p:spPr>
        <p:txBody>
          <a:bodyPr vert="horz" lIns="90000" tIns="46800" rIns="90000" bIns="46800" rtlCol="0" anchor="ctr" anchorCtr="0">
            <a:normAutofit/>
          </a:bodyPr>
          <a:lstStyle>
            <a:lvl1pPr>
              <a:defRPr sz="2800"/>
            </a:lvl1p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custDataLst>
              <p:tags r:id="rId3"/>
            </p:custDataLst>
          </p:nvPr>
        </p:nvSpPr>
        <p:spPr/>
        <p:txBody>
          <a:bodyPr/>
          <a:lstStyle/>
          <a:p>
            <a:endParaRPr lang="zh-CN" altLang="en-US"/>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矩形 6"/>
          <p:cNvSpPr/>
          <p:nvPr userDrawn="1"/>
        </p:nvSpPr>
        <p:spPr>
          <a:xfrm>
            <a:off x="616585" y="0"/>
            <a:ext cx="1031240" cy="184150"/>
          </a:xfrm>
          <a:prstGeom prst="rect">
            <a:avLst/>
          </a:prstGeom>
          <a:solidFill>
            <a:srgbClr val="156587"/>
          </a:solidFill>
          <a:ln>
            <a:solidFill>
              <a:srgbClr val="156587"/>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2025/7/31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一段文本_1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1219200" y="2590800"/>
            <a:ext cx="9753600" cy="762000"/>
          </a:xfrm>
          <a:noFill/>
        </p:spPr>
        <p:txBody>
          <a:bodyPr lIns="0" tIns="0" rIns="0" bIns="0" anchor="ctr">
            <a:normAutofit/>
          </a:bodyPr>
          <a:lstStyle>
            <a:lvl1pPr marL="0" indent="0" algn="ctr">
              <a:spcBef>
                <a:spcPct val="0"/>
              </a:spcBef>
              <a:spcAft>
                <a:spcPct val="0"/>
              </a:spcAft>
              <a:buNone/>
              <a:defRPr sz="4400" b="0" spc="0">
                <a:solidFill>
                  <a:schemeClr val="tx1"/>
                </a:solidFill>
              </a:defRPr>
            </a:lvl1pPr>
          </a:lstStyle>
          <a:p>
            <a:r>
              <a:rPr lang="zh-CN" altLang="en-US"/>
              <a:t>单击此处添加标题</a:t>
            </a:r>
          </a:p>
        </p:txBody>
      </p:sp>
      <p:sp>
        <p:nvSpPr>
          <p:cNvPr id="7" name="文本占位符 6"/>
          <p:cNvSpPr>
            <a:spLocks noGrp="1"/>
          </p:cNvSpPr>
          <p:nvPr>
            <p:ph type="body" idx="16386" hasCustomPrompt="1"/>
            <p:custDataLst>
              <p:tags r:id="rId2"/>
            </p:custDataLst>
          </p:nvPr>
        </p:nvSpPr>
        <p:spPr>
          <a:xfrm>
            <a:off x="1219200" y="3657600"/>
            <a:ext cx="9753600" cy="6096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单击此处添加正文</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2025/7/31</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2025/7/31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2025/7/31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9.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tags" Target="../tags/tag69.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ags" Target="../tags/tag68.xml"/><Relationship Id="rId2" Type="http://schemas.openxmlformats.org/officeDocument/2006/relationships/slideLayout" Target="../slideLayouts/slideLayout14.xml"/><Relationship Id="rId16" Type="http://schemas.openxmlformats.org/officeDocument/2006/relationships/tags" Target="../tags/tag67.xml"/><Relationship Id="rId20" Type="http://schemas.openxmlformats.org/officeDocument/2006/relationships/tags" Target="../tags/tag7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66.xml"/><Relationship Id="rId10" Type="http://schemas.openxmlformats.org/officeDocument/2006/relationships/slideLayout" Target="../slideLayouts/slideLayout22.xml"/><Relationship Id="rId19" Type="http://schemas.openxmlformats.org/officeDocument/2006/relationships/tags" Target="../tags/tag70.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301695"/>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pic>
        <p:nvPicPr>
          <p:cNvPr id="7" name="图片 6" descr="未标题-9"/>
          <p:cNvPicPr>
            <a:picLocks noChangeAspect="1"/>
          </p:cNvPicPr>
          <p:nvPr userDrawn="1">
            <p:custDataLst>
              <p:tags r:id="rId18"/>
            </p:custDataLst>
          </p:nvPr>
        </p:nvPicPr>
        <p:blipFill>
          <a:blip r:embed="rId22"/>
          <a:stretch>
            <a:fillRect/>
          </a:stretch>
        </p:blipFill>
        <p:spPr>
          <a:xfrm>
            <a:off x="10671810" y="86995"/>
            <a:ext cx="1268730" cy="396875"/>
          </a:xfrm>
          <a:prstGeom prst="rect">
            <a:avLst/>
          </a:prstGeom>
        </p:spPr>
      </p:pic>
      <p:cxnSp>
        <p:nvCxnSpPr>
          <p:cNvPr id="9" name="直接连接符 8"/>
          <p:cNvCxnSpPr/>
          <p:nvPr userDrawn="1">
            <p:custDataLst>
              <p:tags r:id="rId19"/>
            </p:custDataLst>
          </p:nvPr>
        </p:nvCxnSpPr>
        <p:spPr>
          <a:xfrm>
            <a:off x="2109470" y="6629400"/>
            <a:ext cx="9925050" cy="25400"/>
          </a:xfrm>
          <a:prstGeom prst="line">
            <a:avLst/>
          </a:prstGeom>
          <a:ln>
            <a:solidFill>
              <a:srgbClr val="DCDCDC"/>
            </a:solidFill>
          </a:ln>
        </p:spPr>
        <p:style>
          <a:lnRef idx="2">
            <a:schemeClr val="accent1"/>
          </a:lnRef>
          <a:fillRef idx="0">
            <a:srgbClr val="FFFFFF"/>
          </a:fillRef>
          <a:effectRef idx="0">
            <a:srgbClr val="FFFFFF"/>
          </a:effectRef>
          <a:fontRef idx="minor">
            <a:schemeClr val="tx1"/>
          </a:fontRef>
        </p:style>
      </p:cxnSp>
      <p:sp>
        <p:nvSpPr>
          <p:cNvPr id="10" name="文本框 9"/>
          <p:cNvSpPr txBox="1"/>
          <p:nvPr userDrawn="1">
            <p:custDataLst>
              <p:tags r:id="rId20"/>
            </p:custDataLst>
          </p:nvPr>
        </p:nvSpPr>
        <p:spPr>
          <a:xfrm>
            <a:off x="708660" y="6494145"/>
            <a:ext cx="1382395" cy="245110"/>
          </a:xfrm>
          <a:prstGeom prst="rect">
            <a:avLst/>
          </a:prstGeom>
          <a:noFill/>
        </p:spPr>
        <p:txBody>
          <a:bodyPr wrap="square" rtlCol="0">
            <a:spAutoFit/>
          </a:bodyPr>
          <a:lstStyle/>
          <a:p>
            <a:pPr algn="ctr"/>
            <a:r>
              <a:rPr lang="en-US" altLang="zh-CN" sz="1000">
                <a:solidFill>
                  <a:srgbClr val="BEBEBE"/>
                </a:solidFill>
              </a:rPr>
              <a:t>www.glgyzn.com</a:t>
            </a:r>
          </a:p>
        </p:txBody>
      </p:sp>
      <p:cxnSp>
        <p:nvCxnSpPr>
          <p:cNvPr id="11" name="直接连接符 10"/>
          <p:cNvCxnSpPr/>
          <p:nvPr userDrawn="1">
            <p:custDataLst>
              <p:tags r:id="rId21"/>
            </p:custDataLst>
          </p:nvPr>
        </p:nvCxnSpPr>
        <p:spPr>
          <a:xfrm>
            <a:off x="154305" y="6628130"/>
            <a:ext cx="554355" cy="1270"/>
          </a:xfrm>
          <a:prstGeom prst="line">
            <a:avLst/>
          </a:prstGeom>
          <a:ln>
            <a:solidFill>
              <a:srgbClr val="DCDCDC"/>
            </a:solidFill>
          </a:ln>
        </p:spPr>
        <p:style>
          <a:lnRef idx="2">
            <a:schemeClr val="accent1"/>
          </a:lnRef>
          <a:fillRef idx="0">
            <a:srgbClr val="FFFFFF"/>
          </a:fillRef>
          <a:effectRef idx="0">
            <a:srgbClr val="FFFFFF"/>
          </a:effectRef>
          <a:fontRef idx="minor">
            <a:schemeClr val="tx1"/>
          </a:fontRef>
        </p:style>
      </p:cxn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28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301695"/>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cxnSp>
        <p:nvCxnSpPr>
          <p:cNvPr id="9" name="直接连接符 8"/>
          <p:cNvCxnSpPr/>
          <p:nvPr userDrawn="1">
            <p:custDataLst>
              <p:tags r:id="rId18"/>
            </p:custDataLst>
          </p:nvPr>
        </p:nvCxnSpPr>
        <p:spPr>
          <a:xfrm>
            <a:off x="2109470" y="6629400"/>
            <a:ext cx="9925050" cy="25400"/>
          </a:xfrm>
          <a:prstGeom prst="line">
            <a:avLst/>
          </a:prstGeom>
          <a:ln>
            <a:solidFill>
              <a:srgbClr val="DCDCDC"/>
            </a:solidFill>
          </a:ln>
        </p:spPr>
        <p:style>
          <a:lnRef idx="2">
            <a:schemeClr val="accent1"/>
          </a:lnRef>
          <a:fillRef idx="0">
            <a:srgbClr val="FFFFFF"/>
          </a:fillRef>
          <a:effectRef idx="0">
            <a:srgbClr val="FFFFFF"/>
          </a:effectRef>
          <a:fontRef idx="minor">
            <a:schemeClr val="tx1"/>
          </a:fontRef>
        </p:style>
      </p:cxnSp>
      <p:sp>
        <p:nvSpPr>
          <p:cNvPr id="10" name="文本框 9"/>
          <p:cNvSpPr txBox="1"/>
          <p:nvPr userDrawn="1">
            <p:custDataLst>
              <p:tags r:id="rId19"/>
            </p:custDataLst>
          </p:nvPr>
        </p:nvSpPr>
        <p:spPr>
          <a:xfrm>
            <a:off x="708660" y="6494145"/>
            <a:ext cx="1382395" cy="245110"/>
          </a:xfrm>
          <a:prstGeom prst="rect">
            <a:avLst/>
          </a:prstGeom>
          <a:noFill/>
        </p:spPr>
        <p:txBody>
          <a:bodyPr wrap="square" rtlCol="0">
            <a:spAutoFit/>
          </a:bodyPr>
          <a:lstStyle/>
          <a:p>
            <a:pPr algn="ctr"/>
            <a:r>
              <a:rPr lang="en-US" altLang="zh-CN" sz="1000">
                <a:solidFill>
                  <a:srgbClr val="BEBEBE"/>
                </a:solidFill>
              </a:rPr>
              <a:t>www.glgyzn.com</a:t>
            </a:r>
          </a:p>
        </p:txBody>
      </p:sp>
      <p:cxnSp>
        <p:nvCxnSpPr>
          <p:cNvPr id="11" name="直接连接符 10"/>
          <p:cNvCxnSpPr/>
          <p:nvPr userDrawn="1">
            <p:custDataLst>
              <p:tags r:id="rId20"/>
            </p:custDataLst>
          </p:nvPr>
        </p:nvCxnSpPr>
        <p:spPr>
          <a:xfrm>
            <a:off x="154305" y="6628130"/>
            <a:ext cx="554355" cy="1270"/>
          </a:xfrm>
          <a:prstGeom prst="line">
            <a:avLst/>
          </a:prstGeom>
          <a:ln>
            <a:solidFill>
              <a:srgbClr val="DCDCDC"/>
            </a:solidFill>
          </a:ln>
        </p:spPr>
        <p:style>
          <a:lnRef idx="2">
            <a:schemeClr val="accent1"/>
          </a:lnRef>
          <a:fillRef idx="0">
            <a:srgbClr val="FFFFFF"/>
          </a:fillRef>
          <a:effectRef idx="0">
            <a:srgbClr val="FFFFFF"/>
          </a:effectRef>
          <a:fontRef idx="minor">
            <a:schemeClr val="tx1"/>
          </a:fontRef>
        </p:style>
      </p:cxnSp>
    </p:spTree>
    <p:custDataLst>
      <p:tags r:id="rId14"/>
    </p:custData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fontAlgn="auto" latinLnBrk="0" hangingPunct="1">
        <a:lnSpc>
          <a:spcPct val="100000"/>
        </a:lnSpc>
        <a:spcBef>
          <a:spcPct val="0"/>
        </a:spcBef>
        <a:buNone/>
        <a:defRPr sz="28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74.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tags" Target="../tags/tag177.xml"/><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tags" Target="../tags/tag176.xml"/><Relationship Id="rId16" Type="http://schemas.openxmlformats.org/officeDocument/2006/relationships/image" Target="../media/image34.png"/><Relationship Id="rId1" Type="http://schemas.openxmlformats.org/officeDocument/2006/relationships/tags" Target="../tags/tag175.xml"/><Relationship Id="rId6" Type="http://schemas.openxmlformats.org/officeDocument/2006/relationships/image" Target="../media/image16.png"/><Relationship Id="rId11" Type="http://schemas.openxmlformats.org/officeDocument/2006/relationships/image" Target="../media/image29.png"/><Relationship Id="rId5" Type="http://schemas.openxmlformats.org/officeDocument/2006/relationships/slideLayout" Target="../slideLayouts/slideLayout2.xml"/><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tags" Target="../tags/tag178.xml"/><Relationship Id="rId9" Type="http://schemas.openxmlformats.org/officeDocument/2006/relationships/image" Target="../media/image19.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7.png"/><Relationship Id="rId3" Type="http://schemas.openxmlformats.org/officeDocument/2006/relationships/tags" Target="../tags/tag181.xml"/><Relationship Id="rId7" Type="http://schemas.openxmlformats.org/officeDocument/2006/relationships/image" Target="../media/image28.png"/><Relationship Id="rId12" Type="http://schemas.openxmlformats.org/officeDocument/2006/relationships/image" Target="../media/image3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6.png"/><Relationship Id="rId11" Type="http://schemas.openxmlformats.org/officeDocument/2006/relationships/image" Target="../media/image33.png"/><Relationship Id="rId5" Type="http://schemas.openxmlformats.org/officeDocument/2006/relationships/slideLayout" Target="../slideLayouts/slideLayout2.xml"/><Relationship Id="rId10" Type="http://schemas.openxmlformats.org/officeDocument/2006/relationships/image" Target="../media/image27.png"/><Relationship Id="rId4" Type="http://schemas.openxmlformats.org/officeDocument/2006/relationships/tags" Target="../tags/tag182.xml"/><Relationship Id="rId9" Type="http://schemas.openxmlformats.org/officeDocument/2006/relationships/image" Target="../media/image30.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6.png"/><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83.xml"/><Relationship Id="rId6" Type="http://schemas.openxmlformats.org/officeDocument/2006/relationships/image" Target="../media/image26.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84.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6.xml"/><Relationship Id="rId1" Type="http://schemas.openxmlformats.org/officeDocument/2006/relationships/tags" Target="../tags/tag185.xml"/><Relationship Id="rId4" Type="http://schemas.openxmlformats.org/officeDocument/2006/relationships/hyperlink" Target="mailto:50kHz@1km" TargetMode="External"/></Relationships>
</file>

<file path=ppt/slides/_rels/slide17.xml.rels><?xml version="1.0" encoding="UTF-8" standalone="yes"?>
<Relationships xmlns="http://schemas.openxmlformats.org/package/2006/relationships"><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24.png"/><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9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91.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4.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13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9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3.xml"/><Relationship Id="rId1" Type="http://schemas.openxmlformats.org/officeDocument/2006/relationships/vmlDrawing" Target="../drawings/vmlDrawing1.vml"/><Relationship Id="rId5" Type="http://schemas.openxmlformats.org/officeDocument/2006/relationships/image" Target="../media/image44.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9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9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96.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97.xml"/><Relationship Id="rId5" Type="http://schemas.openxmlformats.org/officeDocument/2006/relationships/image" Target="../media/image49.png"/><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98.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video" Target="file:///D:\&#20809;&#32764;&#26234;&#33021;\&#20844;&#21496;&#36164;&#26009;\PPT\0d93707aedcc3877f2fca6129e10e790.mp4" TargetMode="External"/><Relationship Id="rId7" Type="http://schemas.openxmlformats.org/officeDocument/2006/relationships/image" Target="../media/image52.png"/><Relationship Id="rId2" Type="http://schemas.microsoft.com/office/2007/relationships/media" Target="file:///D:\&#20809;&#32764;&#26234;&#33021;\&#20844;&#21496;&#36164;&#26009;\PPT\0d93707aedcc3877f2fca6129e10e790.mp4" TargetMode="External"/><Relationship Id="rId1" Type="http://schemas.openxmlformats.org/officeDocument/2006/relationships/tags" Target="../tags/tag199.xml"/><Relationship Id="rId6" Type="http://schemas.openxmlformats.org/officeDocument/2006/relationships/slideLayout" Target="../slideLayouts/slideLayout2.xml"/><Relationship Id="rId5" Type="http://schemas.openxmlformats.org/officeDocument/2006/relationships/video" Target="file:///D:\&#20809;&#32764;&#26234;&#33021;\&#20844;&#21496;&#36164;&#26009;\PPT\be092dafbfed8a644b61eefe2fc37077.mp4" TargetMode="External"/><Relationship Id="rId4" Type="http://schemas.microsoft.com/office/2007/relationships/media" Target="file:///D:\&#20809;&#32764;&#26234;&#33021;\&#20844;&#21496;&#36164;&#26009;\PPT\be092dafbfed8a644b61eefe2fc37077.mp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200.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20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3" Type="http://schemas.openxmlformats.org/officeDocument/2006/relationships/tags" Target="../tags/tag146.xml"/><Relationship Id="rId18" Type="http://schemas.openxmlformats.org/officeDocument/2006/relationships/tags" Target="../tags/tag151.xml"/><Relationship Id="rId26" Type="http://schemas.openxmlformats.org/officeDocument/2006/relationships/tags" Target="../tags/tag159.xml"/><Relationship Id="rId3" Type="http://schemas.openxmlformats.org/officeDocument/2006/relationships/tags" Target="../tags/tag136.xml"/><Relationship Id="rId21" Type="http://schemas.openxmlformats.org/officeDocument/2006/relationships/tags" Target="../tags/tag154.xml"/><Relationship Id="rId34" Type="http://schemas.openxmlformats.org/officeDocument/2006/relationships/image" Target="../media/image10.svg"/><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tags" Target="../tags/tag150.xml"/><Relationship Id="rId25" Type="http://schemas.openxmlformats.org/officeDocument/2006/relationships/tags" Target="../tags/tag158.xml"/><Relationship Id="rId33" Type="http://schemas.openxmlformats.org/officeDocument/2006/relationships/image" Target="../media/image9.png"/><Relationship Id="rId2" Type="http://schemas.openxmlformats.org/officeDocument/2006/relationships/tags" Target="../tags/tag135.xml"/><Relationship Id="rId16" Type="http://schemas.openxmlformats.org/officeDocument/2006/relationships/tags" Target="../tags/tag149.xml"/><Relationship Id="rId20" Type="http://schemas.openxmlformats.org/officeDocument/2006/relationships/tags" Target="../tags/tag153.xml"/><Relationship Id="rId29" Type="http://schemas.openxmlformats.org/officeDocument/2006/relationships/image" Target="../media/image5.png"/><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24" Type="http://schemas.openxmlformats.org/officeDocument/2006/relationships/tags" Target="../tags/tag157.xml"/><Relationship Id="rId32" Type="http://schemas.openxmlformats.org/officeDocument/2006/relationships/image" Target="../media/image8.svg"/><Relationship Id="rId5" Type="http://schemas.openxmlformats.org/officeDocument/2006/relationships/tags" Target="../tags/tag138.xml"/><Relationship Id="rId15" Type="http://schemas.openxmlformats.org/officeDocument/2006/relationships/tags" Target="../tags/tag148.xml"/><Relationship Id="rId23" Type="http://schemas.openxmlformats.org/officeDocument/2006/relationships/tags" Target="../tags/tag156.xml"/><Relationship Id="rId28" Type="http://schemas.openxmlformats.org/officeDocument/2006/relationships/notesSlide" Target="../notesSlides/notesSlide2.xml"/><Relationship Id="rId10" Type="http://schemas.openxmlformats.org/officeDocument/2006/relationships/tags" Target="../tags/tag143.xml"/><Relationship Id="rId19" Type="http://schemas.openxmlformats.org/officeDocument/2006/relationships/tags" Target="../tags/tag152.xml"/><Relationship Id="rId31" Type="http://schemas.openxmlformats.org/officeDocument/2006/relationships/image" Target="../media/image7.png"/><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 Id="rId22" Type="http://schemas.openxmlformats.org/officeDocument/2006/relationships/tags" Target="../tags/tag155.xml"/><Relationship Id="rId27" Type="http://schemas.openxmlformats.org/officeDocument/2006/relationships/slideLayout" Target="../slideLayouts/slideLayout2.xml"/><Relationship Id="rId30" Type="http://schemas.openxmlformats.org/officeDocument/2006/relationships/image" Target="../media/image6.svg"/><Relationship Id="rId35" Type="http://schemas.openxmlformats.org/officeDocument/2006/relationships/image" Target="../media/image4.png"/><Relationship Id="rId8" Type="http://schemas.openxmlformats.org/officeDocument/2006/relationships/tags" Target="../tags/tag141.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20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203.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204.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tags" Target="../tags/tag164.xml"/><Relationship Id="rId7" Type="http://schemas.openxmlformats.org/officeDocument/2006/relationships/slideLayout" Target="../slideLayouts/slideLayout2.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6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7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7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11338560" y="400050"/>
            <a:ext cx="4064000" cy="368300"/>
          </a:xfrm>
          <a:prstGeom prst="rect">
            <a:avLst/>
          </a:prstGeom>
          <a:noFill/>
        </p:spPr>
        <p:txBody>
          <a:bodyPr wrap="square" rtlCol="0">
            <a:spAutoFit/>
          </a:bodyPr>
          <a:lstStyle/>
          <a:p>
            <a:endParaRPr lang="zh-CN" altLang="en-US"/>
          </a:p>
        </p:txBody>
      </p:sp>
      <p:pic>
        <p:nvPicPr>
          <p:cNvPr id="11" name="图片 10"/>
          <p:cNvPicPr>
            <a:picLocks noChangeAspect="1"/>
          </p:cNvPicPr>
          <p:nvPr/>
        </p:nvPicPr>
        <p:blipFill>
          <a:blip r:embed="rId6">
            <a:alphaModFix amt="67000"/>
          </a:blip>
          <a:stretch>
            <a:fillRect/>
          </a:stretch>
        </p:blipFill>
        <p:spPr>
          <a:xfrm>
            <a:off x="635" y="8255"/>
            <a:ext cx="12191365" cy="5064125"/>
          </a:xfrm>
          <a:prstGeom prst="rect">
            <a:avLst/>
          </a:prstGeom>
          <a:noFill/>
        </p:spPr>
      </p:pic>
      <p:sp>
        <p:nvSpPr>
          <p:cNvPr id="12" name="标题 11"/>
          <p:cNvSpPr>
            <a:spLocks noGrp="1"/>
          </p:cNvSpPr>
          <p:nvPr>
            <p:ph type="ctrTitle"/>
            <p:custDataLst>
              <p:tags r:id="rId2"/>
            </p:custDataLst>
          </p:nvPr>
        </p:nvSpPr>
        <p:spPr>
          <a:xfrm>
            <a:off x="1267460" y="3599815"/>
            <a:ext cx="9799320" cy="834390"/>
          </a:xfrm>
        </p:spPr>
        <p:txBody>
          <a:bodyPr/>
          <a:lstStyle/>
          <a:p>
            <a:r>
              <a:rPr lang="zh-CN" altLang="zh-CN" sz="4400"/>
              <a:t>桂林光翼智能科技有限公司</a:t>
            </a:r>
          </a:p>
        </p:txBody>
      </p:sp>
      <p:sp>
        <p:nvSpPr>
          <p:cNvPr id="13" name="副标题 12"/>
          <p:cNvSpPr>
            <a:spLocks noGrp="1"/>
          </p:cNvSpPr>
          <p:nvPr>
            <p:ph type="subTitle" idx="1"/>
            <p:custDataLst>
              <p:tags r:id="rId3"/>
            </p:custDataLst>
          </p:nvPr>
        </p:nvSpPr>
        <p:spPr>
          <a:xfrm>
            <a:off x="1071880" y="5072380"/>
            <a:ext cx="9799320" cy="652145"/>
          </a:xfrm>
        </p:spPr>
        <p:txBody>
          <a:bodyPr/>
          <a:lstStyle/>
          <a:p>
            <a:r>
              <a:rPr lang="en-US" altLang="zh-CN"/>
              <a:t>2025</a:t>
            </a:r>
            <a:r>
              <a:rPr lang="zh-CN" altLang="en-US"/>
              <a:t>年</a:t>
            </a:r>
            <a:r>
              <a:rPr lang="en-US" altLang="zh-CN"/>
              <a:t>6</a:t>
            </a:r>
            <a:r>
              <a:rPr lang="zh-CN" altLang="en-US"/>
              <a:t>月</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latin typeface="微软雅黑" panose="020B0503020204020204" charset="-122"/>
                <a:ea typeface="微软雅黑" panose="020B0503020204020204" charset="-122"/>
                <a:cs typeface="微软雅黑" panose="020B0503020204020204" charset="-122"/>
                <a:sym typeface="+mn-ea"/>
              </a:rPr>
              <a:t>光学传感技术的优势</a:t>
            </a:r>
          </a:p>
        </p:txBody>
      </p:sp>
      <p:sp>
        <p:nvSpPr>
          <p:cNvPr id="5" name="文本框 4"/>
          <p:cNvSpPr txBox="1"/>
          <p:nvPr/>
        </p:nvSpPr>
        <p:spPr>
          <a:xfrm>
            <a:off x="4469765" y="6082665"/>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781050" y="1296670"/>
            <a:ext cx="7933690" cy="2030095"/>
          </a:xfrm>
          <a:prstGeom prst="rect">
            <a:avLst/>
          </a:prstGeom>
          <a:noFill/>
        </p:spPr>
        <p:txBody>
          <a:bodyPr wrap="square" rtlCol="0">
            <a:spAutoFit/>
          </a:bodyPr>
          <a:lstStyle/>
          <a:p>
            <a:r>
              <a:rPr lang="en-US" altLang="zh-CN"/>
              <a:t>1</a:t>
            </a:r>
            <a:r>
              <a:rPr lang="zh-CN" altLang="en-US"/>
              <a:t>、</a:t>
            </a:r>
            <a:r>
              <a:rPr lang="zh-CN" altLang="en-US" b="1"/>
              <a:t>本安型</a:t>
            </a:r>
            <a:r>
              <a:rPr lang="zh-CN" altLang="en-US"/>
              <a:t>：用光纤做传感器，不产生电火花</a:t>
            </a:r>
            <a:r>
              <a:rPr lang="en-US" altLang="zh-CN"/>
              <a:t>/</a:t>
            </a:r>
            <a:r>
              <a:rPr lang="zh-CN" altLang="en-US"/>
              <a:t>电磁，不怕雷击，耐腐蚀。</a:t>
            </a:r>
          </a:p>
          <a:p>
            <a:endParaRPr lang="zh-CN" altLang="en-US"/>
          </a:p>
          <a:p>
            <a:r>
              <a:rPr lang="en-US" altLang="zh-CN"/>
              <a:t>2</a:t>
            </a:r>
            <a:r>
              <a:rPr lang="zh-CN" altLang="en-US"/>
              <a:t>、</a:t>
            </a:r>
            <a:r>
              <a:rPr lang="zh-CN" altLang="en-US" b="1"/>
              <a:t>长距离</a:t>
            </a:r>
            <a:r>
              <a:rPr lang="zh-CN" altLang="en-US"/>
              <a:t>：分布式，长距离，</a:t>
            </a:r>
            <a:r>
              <a:rPr lang="en-US" altLang="zh-CN"/>
              <a:t>40km/60km</a:t>
            </a:r>
            <a:r>
              <a:rPr lang="zh-CN" altLang="en-US"/>
              <a:t>，甚至更长。</a:t>
            </a:r>
          </a:p>
          <a:p>
            <a:endParaRPr lang="zh-CN" altLang="en-US"/>
          </a:p>
          <a:p>
            <a:r>
              <a:rPr lang="en-US" altLang="zh-CN"/>
              <a:t>3</a:t>
            </a:r>
            <a:r>
              <a:rPr lang="zh-CN" altLang="en-US"/>
              <a:t>、</a:t>
            </a:r>
            <a:r>
              <a:rPr lang="zh-CN" altLang="en-US" b="1"/>
              <a:t>造价便宜</a:t>
            </a:r>
            <a:r>
              <a:rPr lang="zh-CN" altLang="en-US"/>
              <a:t>：用普通光缆做传感器，造价便宜。</a:t>
            </a:r>
          </a:p>
          <a:p>
            <a:endParaRPr lang="zh-CN" altLang="en-US"/>
          </a:p>
          <a:p>
            <a:r>
              <a:rPr lang="en-US" altLang="zh-CN"/>
              <a:t>4</a:t>
            </a:r>
            <a:r>
              <a:rPr lang="zh-CN" altLang="en-US"/>
              <a:t>、</a:t>
            </a:r>
            <a:r>
              <a:rPr lang="zh-CN" altLang="en-US" b="1"/>
              <a:t>响应速度快</a:t>
            </a:r>
          </a:p>
        </p:txBody>
      </p:sp>
      <p:pic>
        <p:nvPicPr>
          <p:cNvPr id="4" name="图片 3"/>
          <p:cNvPicPr>
            <a:picLocks noChangeAspect="1"/>
          </p:cNvPicPr>
          <p:nvPr/>
        </p:nvPicPr>
        <p:blipFill>
          <a:blip r:embed="rId4"/>
          <a:stretch>
            <a:fillRect/>
          </a:stretch>
        </p:blipFill>
        <p:spPr>
          <a:xfrm>
            <a:off x="807720" y="3429000"/>
            <a:ext cx="7753350" cy="2762250"/>
          </a:xfrm>
          <a:prstGeom prst="rect">
            <a:avLst/>
          </a:prstGeom>
        </p:spPr>
      </p:pic>
      <p:pic>
        <p:nvPicPr>
          <p:cNvPr id="7" name="图片 6"/>
          <p:cNvPicPr>
            <a:picLocks noChangeAspect="1"/>
          </p:cNvPicPr>
          <p:nvPr>
            <p:custDataLst>
              <p:tags r:id="rId2"/>
            </p:custDataLst>
          </p:nvPr>
        </p:nvPicPr>
        <p:blipFill>
          <a:blip r:embed="rId5"/>
          <a:stretch>
            <a:fillRect/>
          </a:stretch>
        </p:blipFill>
        <p:spPr>
          <a:xfrm>
            <a:off x="9045575" y="3474085"/>
            <a:ext cx="2621280" cy="2717165"/>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89325"/>
            <a:ext cx="10969200" cy="705600"/>
          </a:xfrm>
        </p:spPr>
        <p:txBody>
          <a:bodyPr/>
          <a:lstStyle/>
          <a:p>
            <a:r>
              <a:rPr lang="zh-CN" altLang="en-US">
                <a:latin typeface="微软雅黑" panose="020B0503020204020204" charset="-122"/>
                <a:ea typeface="微软雅黑" panose="020B0503020204020204" charset="-122"/>
                <a:cs typeface="微软雅黑" panose="020B0503020204020204" charset="-122"/>
                <a:sym typeface="+mn-ea"/>
              </a:rPr>
              <a:t>分布式光纤振动监测</a:t>
            </a:r>
            <a:r>
              <a:rPr lang="en-US" altLang="zh-CN">
                <a:latin typeface="微软雅黑" panose="020B0503020204020204" charset="-122"/>
                <a:ea typeface="微软雅黑" panose="020B0503020204020204" charset="-122"/>
                <a:cs typeface="微软雅黑" panose="020B0503020204020204" charset="-122"/>
                <a:sym typeface="+mn-ea"/>
              </a:rPr>
              <a:t>DAS/DVS</a:t>
            </a:r>
            <a:r>
              <a:rPr lang="zh-CN" altLang="en-US">
                <a:latin typeface="微软雅黑" panose="020B0503020204020204" charset="-122"/>
                <a:ea typeface="微软雅黑" panose="020B0503020204020204" charset="-122"/>
                <a:cs typeface="微软雅黑" panose="020B0503020204020204" charset="-122"/>
                <a:sym typeface="+mn-ea"/>
              </a:rPr>
              <a:t>原理</a:t>
            </a:r>
          </a:p>
        </p:txBody>
      </p:sp>
      <p:pic>
        <p:nvPicPr>
          <p:cNvPr id="4" name="图片 3"/>
          <p:cNvPicPr/>
          <p:nvPr/>
        </p:nvPicPr>
        <p:blipFill>
          <a:blip r:embed="rId4"/>
          <a:stretch>
            <a:fillRect/>
          </a:stretch>
        </p:blipFill>
        <p:spPr>
          <a:xfrm>
            <a:off x="850900" y="1181735"/>
            <a:ext cx="8475345" cy="510413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分布式光纤振动光电产品</a:t>
            </a:r>
          </a:p>
        </p:txBody>
      </p:sp>
      <p:cxnSp>
        <p:nvCxnSpPr>
          <p:cNvPr id="11" name="直接连接符 10"/>
          <p:cNvCxnSpPr/>
          <p:nvPr/>
        </p:nvCxnSpPr>
        <p:spPr>
          <a:xfrm>
            <a:off x="1063625" y="1297305"/>
            <a:ext cx="6350" cy="5099685"/>
          </a:xfrm>
          <a:prstGeom prst="line">
            <a:avLst/>
          </a:prstGeom>
          <a:ln w="28575" cmpd="sng">
            <a:solidFill>
              <a:srgbClr val="156587"/>
            </a:solidFill>
            <a:prstDash val="solid"/>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a:off x="1063625" y="1757045"/>
            <a:ext cx="10015220" cy="0"/>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pic>
        <p:nvPicPr>
          <p:cNvPr id="24" name="图片 23"/>
          <p:cNvPicPr>
            <a:picLocks noChangeAspect="1"/>
          </p:cNvPicPr>
          <p:nvPr/>
        </p:nvPicPr>
        <p:blipFill>
          <a:blip r:embed="rId6"/>
          <a:stretch>
            <a:fillRect/>
          </a:stretch>
        </p:blipFill>
        <p:spPr>
          <a:xfrm>
            <a:off x="5706745" y="2122805"/>
            <a:ext cx="1182370" cy="923290"/>
          </a:xfrm>
          <a:prstGeom prst="rect">
            <a:avLst/>
          </a:prstGeom>
        </p:spPr>
      </p:pic>
      <p:cxnSp>
        <p:nvCxnSpPr>
          <p:cNvPr id="4" name="直接连接符 3"/>
          <p:cNvCxnSpPr/>
          <p:nvPr/>
        </p:nvCxnSpPr>
        <p:spPr>
          <a:xfrm>
            <a:off x="1069975" y="3357880"/>
            <a:ext cx="10015220" cy="0"/>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a:off x="1069975" y="4907280"/>
            <a:ext cx="10015220" cy="0"/>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a:off x="2195195" y="1297305"/>
            <a:ext cx="6350" cy="5099685"/>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1283970" y="1297305"/>
            <a:ext cx="697865" cy="368300"/>
          </a:xfrm>
          <a:prstGeom prst="rect">
            <a:avLst/>
          </a:prstGeom>
          <a:noFill/>
        </p:spPr>
        <p:txBody>
          <a:bodyPr wrap="square" rtlCol="0">
            <a:spAutoFit/>
          </a:bodyPr>
          <a:lstStyle/>
          <a:p>
            <a:r>
              <a:rPr lang="zh-CN" altLang="en-US"/>
              <a:t>编号</a:t>
            </a:r>
          </a:p>
        </p:txBody>
      </p:sp>
      <p:sp>
        <p:nvSpPr>
          <p:cNvPr id="17" name="文本框 16"/>
          <p:cNvSpPr txBox="1"/>
          <p:nvPr/>
        </p:nvSpPr>
        <p:spPr>
          <a:xfrm>
            <a:off x="1172845" y="2335530"/>
            <a:ext cx="899795" cy="368300"/>
          </a:xfrm>
          <a:prstGeom prst="rect">
            <a:avLst/>
          </a:prstGeom>
          <a:noFill/>
        </p:spPr>
        <p:txBody>
          <a:bodyPr wrap="square" rtlCol="0">
            <a:spAutoFit/>
          </a:bodyPr>
          <a:lstStyle/>
          <a:p>
            <a:r>
              <a:rPr lang="zh-CN" altLang="en-US"/>
              <a:t>方案一</a:t>
            </a:r>
          </a:p>
        </p:txBody>
      </p:sp>
      <p:sp>
        <p:nvSpPr>
          <p:cNvPr id="25" name="文本框 24"/>
          <p:cNvSpPr txBox="1"/>
          <p:nvPr/>
        </p:nvSpPr>
        <p:spPr>
          <a:xfrm>
            <a:off x="1172845" y="3884930"/>
            <a:ext cx="899795" cy="368300"/>
          </a:xfrm>
          <a:prstGeom prst="rect">
            <a:avLst/>
          </a:prstGeom>
          <a:noFill/>
        </p:spPr>
        <p:txBody>
          <a:bodyPr wrap="square" rtlCol="0">
            <a:spAutoFit/>
          </a:bodyPr>
          <a:lstStyle/>
          <a:p>
            <a:r>
              <a:rPr lang="zh-CN" altLang="en-US"/>
              <a:t>方案二</a:t>
            </a:r>
          </a:p>
        </p:txBody>
      </p:sp>
      <p:sp>
        <p:nvSpPr>
          <p:cNvPr id="31" name="文本框 30"/>
          <p:cNvSpPr txBox="1"/>
          <p:nvPr/>
        </p:nvSpPr>
        <p:spPr>
          <a:xfrm>
            <a:off x="1183005" y="5434330"/>
            <a:ext cx="899795" cy="368300"/>
          </a:xfrm>
          <a:prstGeom prst="rect">
            <a:avLst/>
          </a:prstGeom>
          <a:noFill/>
        </p:spPr>
        <p:txBody>
          <a:bodyPr wrap="square" rtlCol="0">
            <a:spAutoFit/>
          </a:bodyPr>
          <a:lstStyle/>
          <a:p>
            <a:r>
              <a:rPr lang="zh-CN" altLang="en-US"/>
              <a:t>方案三</a:t>
            </a:r>
          </a:p>
        </p:txBody>
      </p:sp>
      <p:pic>
        <p:nvPicPr>
          <p:cNvPr id="32" name="图片 31"/>
          <p:cNvPicPr>
            <a:picLocks noChangeAspect="1"/>
          </p:cNvPicPr>
          <p:nvPr/>
        </p:nvPicPr>
        <p:blipFill>
          <a:blip r:embed="rId7"/>
          <a:stretch>
            <a:fillRect/>
          </a:stretch>
        </p:blipFill>
        <p:spPr>
          <a:xfrm>
            <a:off x="2593975" y="3594735"/>
            <a:ext cx="1097915" cy="889000"/>
          </a:xfrm>
          <a:prstGeom prst="rect">
            <a:avLst/>
          </a:prstGeom>
        </p:spPr>
      </p:pic>
      <p:pic>
        <p:nvPicPr>
          <p:cNvPr id="35" name="图片 34"/>
          <p:cNvPicPr>
            <a:picLocks noChangeAspect="1"/>
          </p:cNvPicPr>
          <p:nvPr/>
        </p:nvPicPr>
        <p:blipFill>
          <a:blip r:embed="rId8"/>
          <a:stretch>
            <a:fillRect/>
          </a:stretch>
        </p:blipFill>
        <p:spPr>
          <a:xfrm>
            <a:off x="4084320" y="3596005"/>
            <a:ext cx="1136650" cy="890905"/>
          </a:xfrm>
          <a:prstGeom prst="rect">
            <a:avLst/>
          </a:prstGeom>
        </p:spPr>
      </p:pic>
      <p:pic>
        <p:nvPicPr>
          <p:cNvPr id="36" name="图片 35"/>
          <p:cNvPicPr>
            <a:picLocks noChangeAspect="1"/>
          </p:cNvPicPr>
          <p:nvPr/>
        </p:nvPicPr>
        <p:blipFill>
          <a:blip r:embed="rId9"/>
          <a:stretch>
            <a:fillRect/>
          </a:stretch>
        </p:blipFill>
        <p:spPr>
          <a:xfrm>
            <a:off x="2593975" y="5262245"/>
            <a:ext cx="1318895" cy="755015"/>
          </a:xfrm>
          <a:prstGeom prst="rect">
            <a:avLst/>
          </a:prstGeom>
        </p:spPr>
      </p:pic>
      <p:pic>
        <p:nvPicPr>
          <p:cNvPr id="37" name="内容占位符 36"/>
          <p:cNvPicPr>
            <a:picLocks noGrp="1" noChangeAspect="1"/>
          </p:cNvPicPr>
          <p:nvPr>
            <p:ph idx="1"/>
            <p:custDataLst>
              <p:tags r:id="rId2"/>
            </p:custDataLst>
          </p:nvPr>
        </p:nvPicPr>
        <p:blipFill>
          <a:blip r:embed="rId10"/>
          <a:stretch>
            <a:fillRect/>
          </a:stretch>
        </p:blipFill>
        <p:spPr>
          <a:xfrm>
            <a:off x="2610485" y="2275205"/>
            <a:ext cx="1080770" cy="709930"/>
          </a:xfrm>
          <a:prstGeom prst="rect">
            <a:avLst/>
          </a:prstGeom>
        </p:spPr>
      </p:pic>
      <p:pic>
        <p:nvPicPr>
          <p:cNvPr id="38" name="图片 37"/>
          <p:cNvPicPr>
            <a:picLocks noChangeAspect="1"/>
          </p:cNvPicPr>
          <p:nvPr>
            <p:custDataLst>
              <p:tags r:id="rId3"/>
            </p:custDataLst>
          </p:nvPr>
        </p:nvPicPr>
        <p:blipFill>
          <a:blip r:embed="rId11"/>
          <a:stretch>
            <a:fillRect/>
          </a:stretch>
        </p:blipFill>
        <p:spPr>
          <a:xfrm>
            <a:off x="4067175" y="2239645"/>
            <a:ext cx="1195705" cy="689610"/>
          </a:xfrm>
          <a:prstGeom prst="rect">
            <a:avLst/>
          </a:prstGeom>
        </p:spPr>
      </p:pic>
      <p:pic>
        <p:nvPicPr>
          <p:cNvPr id="39" name="图片 38"/>
          <p:cNvPicPr>
            <a:picLocks noChangeAspect="1"/>
          </p:cNvPicPr>
          <p:nvPr>
            <p:custDataLst>
              <p:tags r:id="rId4"/>
            </p:custDataLst>
          </p:nvPr>
        </p:nvPicPr>
        <p:blipFill>
          <a:blip r:embed="rId12"/>
          <a:stretch>
            <a:fillRect/>
          </a:stretch>
        </p:blipFill>
        <p:spPr>
          <a:xfrm>
            <a:off x="7039610" y="1896745"/>
            <a:ext cx="1428115" cy="1223010"/>
          </a:xfrm>
          <a:prstGeom prst="rect">
            <a:avLst/>
          </a:prstGeom>
        </p:spPr>
      </p:pic>
      <p:pic>
        <p:nvPicPr>
          <p:cNvPr id="40" name="图片 39"/>
          <p:cNvPicPr>
            <a:picLocks noChangeAspect="1"/>
          </p:cNvPicPr>
          <p:nvPr/>
        </p:nvPicPr>
        <p:blipFill>
          <a:blip r:embed="rId8"/>
          <a:stretch>
            <a:fillRect/>
          </a:stretch>
        </p:blipFill>
        <p:spPr>
          <a:xfrm>
            <a:off x="10029190" y="2122805"/>
            <a:ext cx="1153160" cy="904240"/>
          </a:xfrm>
          <a:prstGeom prst="rect">
            <a:avLst/>
          </a:prstGeom>
        </p:spPr>
      </p:pic>
      <p:pic>
        <p:nvPicPr>
          <p:cNvPr id="41" name="图片 40"/>
          <p:cNvPicPr>
            <a:picLocks noChangeAspect="1"/>
          </p:cNvPicPr>
          <p:nvPr/>
        </p:nvPicPr>
        <p:blipFill>
          <a:blip r:embed="rId13"/>
          <a:stretch>
            <a:fillRect/>
          </a:stretch>
        </p:blipFill>
        <p:spPr>
          <a:xfrm>
            <a:off x="4559935" y="5216525"/>
            <a:ext cx="1584325" cy="733425"/>
          </a:xfrm>
          <a:prstGeom prst="rect">
            <a:avLst/>
          </a:prstGeom>
        </p:spPr>
      </p:pic>
      <p:pic>
        <p:nvPicPr>
          <p:cNvPr id="42" name="图片 41"/>
          <p:cNvPicPr>
            <a:picLocks noChangeAspect="1"/>
          </p:cNvPicPr>
          <p:nvPr/>
        </p:nvPicPr>
        <p:blipFill>
          <a:blip r:embed="rId13"/>
          <a:stretch>
            <a:fillRect/>
          </a:stretch>
        </p:blipFill>
        <p:spPr>
          <a:xfrm>
            <a:off x="6674485" y="5245735"/>
            <a:ext cx="1520825" cy="704215"/>
          </a:xfrm>
          <a:prstGeom prst="rect">
            <a:avLst/>
          </a:prstGeom>
        </p:spPr>
      </p:pic>
      <p:sp>
        <p:nvSpPr>
          <p:cNvPr id="43" name="文本框 42"/>
          <p:cNvSpPr txBox="1"/>
          <p:nvPr/>
        </p:nvSpPr>
        <p:spPr>
          <a:xfrm>
            <a:off x="2486660" y="1297305"/>
            <a:ext cx="1205230" cy="368300"/>
          </a:xfrm>
          <a:prstGeom prst="rect">
            <a:avLst/>
          </a:prstGeom>
          <a:noFill/>
        </p:spPr>
        <p:txBody>
          <a:bodyPr wrap="square" rtlCol="0">
            <a:spAutoFit/>
          </a:bodyPr>
          <a:lstStyle/>
          <a:p>
            <a:r>
              <a:rPr lang="zh-CN" altLang="en-US"/>
              <a:t>产品组件</a:t>
            </a:r>
          </a:p>
        </p:txBody>
      </p:sp>
      <p:pic>
        <p:nvPicPr>
          <p:cNvPr id="44" name="图片 43"/>
          <p:cNvPicPr>
            <a:picLocks noChangeAspect="1"/>
          </p:cNvPicPr>
          <p:nvPr/>
        </p:nvPicPr>
        <p:blipFill>
          <a:blip r:embed="rId14"/>
          <a:stretch>
            <a:fillRect/>
          </a:stretch>
        </p:blipFill>
        <p:spPr>
          <a:xfrm>
            <a:off x="5770880" y="3730625"/>
            <a:ext cx="903605" cy="596265"/>
          </a:xfrm>
          <a:prstGeom prst="rect">
            <a:avLst/>
          </a:prstGeom>
        </p:spPr>
      </p:pic>
      <p:pic>
        <p:nvPicPr>
          <p:cNvPr id="45" name="图片 44"/>
          <p:cNvPicPr>
            <a:picLocks noChangeAspect="1"/>
          </p:cNvPicPr>
          <p:nvPr/>
        </p:nvPicPr>
        <p:blipFill>
          <a:blip r:embed="rId15"/>
          <a:stretch>
            <a:fillRect/>
          </a:stretch>
        </p:blipFill>
        <p:spPr>
          <a:xfrm>
            <a:off x="8583930" y="2104390"/>
            <a:ext cx="1338580" cy="1015365"/>
          </a:xfrm>
          <a:prstGeom prst="rect">
            <a:avLst/>
          </a:prstGeom>
        </p:spPr>
      </p:pic>
      <p:sp>
        <p:nvSpPr>
          <p:cNvPr id="46" name="文本框 45"/>
          <p:cNvSpPr txBox="1"/>
          <p:nvPr/>
        </p:nvSpPr>
        <p:spPr>
          <a:xfrm>
            <a:off x="2814955" y="2985135"/>
            <a:ext cx="594360" cy="245110"/>
          </a:xfrm>
          <a:prstGeom prst="rect">
            <a:avLst/>
          </a:prstGeom>
          <a:noFill/>
        </p:spPr>
        <p:txBody>
          <a:bodyPr wrap="square" rtlCol="0">
            <a:spAutoFit/>
          </a:bodyPr>
          <a:lstStyle/>
          <a:p>
            <a:r>
              <a:rPr lang="zh-CN" altLang="en-US" sz="1000"/>
              <a:t>激光器</a:t>
            </a:r>
          </a:p>
        </p:txBody>
      </p:sp>
      <p:sp>
        <p:nvSpPr>
          <p:cNvPr id="47" name="文本框 46"/>
          <p:cNvSpPr txBox="1"/>
          <p:nvPr/>
        </p:nvSpPr>
        <p:spPr>
          <a:xfrm>
            <a:off x="4229100" y="2972435"/>
            <a:ext cx="896620" cy="245110"/>
          </a:xfrm>
          <a:prstGeom prst="rect">
            <a:avLst/>
          </a:prstGeom>
          <a:noFill/>
        </p:spPr>
        <p:txBody>
          <a:bodyPr wrap="square" rtlCol="0">
            <a:spAutoFit/>
          </a:bodyPr>
          <a:lstStyle/>
          <a:p>
            <a:r>
              <a:rPr lang="zh-CN" altLang="en-US" sz="1000"/>
              <a:t>声光调制器</a:t>
            </a:r>
          </a:p>
        </p:txBody>
      </p:sp>
      <p:sp>
        <p:nvSpPr>
          <p:cNvPr id="48" name="文本框 47"/>
          <p:cNvSpPr txBox="1"/>
          <p:nvPr/>
        </p:nvSpPr>
        <p:spPr>
          <a:xfrm>
            <a:off x="5689600" y="2970530"/>
            <a:ext cx="1139825" cy="245110"/>
          </a:xfrm>
          <a:prstGeom prst="rect">
            <a:avLst/>
          </a:prstGeom>
          <a:noFill/>
        </p:spPr>
        <p:txBody>
          <a:bodyPr wrap="square" rtlCol="0">
            <a:spAutoFit/>
          </a:bodyPr>
          <a:lstStyle/>
          <a:p>
            <a:r>
              <a:rPr lang="zh-CN" altLang="en-US" sz="1000"/>
              <a:t>掺铒光纤放大器</a:t>
            </a:r>
          </a:p>
        </p:txBody>
      </p:sp>
      <p:sp>
        <p:nvSpPr>
          <p:cNvPr id="49" name="文本框 48"/>
          <p:cNvSpPr txBox="1"/>
          <p:nvPr/>
        </p:nvSpPr>
        <p:spPr>
          <a:xfrm>
            <a:off x="7237095" y="2985135"/>
            <a:ext cx="1088390" cy="245110"/>
          </a:xfrm>
          <a:prstGeom prst="rect">
            <a:avLst/>
          </a:prstGeom>
          <a:noFill/>
        </p:spPr>
        <p:txBody>
          <a:bodyPr wrap="square" rtlCol="0">
            <a:spAutoFit/>
          </a:bodyPr>
          <a:lstStyle/>
          <a:p>
            <a:r>
              <a:rPr lang="zh-CN" altLang="en-US" sz="1000"/>
              <a:t>平衡光电探测器</a:t>
            </a:r>
          </a:p>
        </p:txBody>
      </p:sp>
      <p:sp>
        <p:nvSpPr>
          <p:cNvPr id="50" name="文本框 49"/>
          <p:cNvSpPr txBox="1"/>
          <p:nvPr/>
        </p:nvSpPr>
        <p:spPr>
          <a:xfrm>
            <a:off x="8799830" y="2985135"/>
            <a:ext cx="896620" cy="245110"/>
          </a:xfrm>
          <a:prstGeom prst="rect">
            <a:avLst/>
          </a:prstGeom>
          <a:noFill/>
        </p:spPr>
        <p:txBody>
          <a:bodyPr wrap="square" rtlCol="0">
            <a:spAutoFit/>
          </a:bodyPr>
          <a:lstStyle/>
          <a:p>
            <a:r>
              <a:rPr lang="en-US" altLang="zh-CN" sz="1000"/>
              <a:t>DVS</a:t>
            </a:r>
            <a:r>
              <a:rPr lang="zh-CN" altLang="en-US" sz="1000"/>
              <a:t>采集卡</a:t>
            </a:r>
          </a:p>
        </p:txBody>
      </p:sp>
      <p:sp>
        <p:nvSpPr>
          <p:cNvPr id="51" name="文本框 50"/>
          <p:cNvSpPr txBox="1"/>
          <p:nvPr/>
        </p:nvSpPr>
        <p:spPr>
          <a:xfrm>
            <a:off x="10170795" y="2985135"/>
            <a:ext cx="896620" cy="245110"/>
          </a:xfrm>
          <a:prstGeom prst="rect">
            <a:avLst/>
          </a:prstGeom>
          <a:noFill/>
        </p:spPr>
        <p:txBody>
          <a:bodyPr wrap="square" rtlCol="0">
            <a:spAutoFit/>
          </a:bodyPr>
          <a:lstStyle/>
          <a:p>
            <a:r>
              <a:rPr lang="en-US" altLang="zh-CN" sz="1000"/>
              <a:t>DAS</a:t>
            </a:r>
            <a:r>
              <a:rPr lang="zh-CN" altLang="en-US" sz="1000"/>
              <a:t>采集卡</a:t>
            </a:r>
          </a:p>
        </p:txBody>
      </p:sp>
      <p:sp>
        <p:nvSpPr>
          <p:cNvPr id="52" name="文本框 51"/>
          <p:cNvSpPr txBox="1"/>
          <p:nvPr/>
        </p:nvSpPr>
        <p:spPr>
          <a:xfrm>
            <a:off x="2593975" y="4500880"/>
            <a:ext cx="1098550" cy="245110"/>
          </a:xfrm>
          <a:prstGeom prst="rect">
            <a:avLst/>
          </a:prstGeom>
          <a:noFill/>
        </p:spPr>
        <p:txBody>
          <a:bodyPr wrap="square" rtlCol="0">
            <a:spAutoFit/>
          </a:bodyPr>
          <a:lstStyle/>
          <a:p>
            <a:r>
              <a:rPr lang="en-US" altLang="zh-CN" sz="1000"/>
              <a:t>DAS</a:t>
            </a:r>
            <a:r>
              <a:rPr lang="zh-CN" altLang="en-US" sz="1000"/>
              <a:t>一体化模块</a:t>
            </a:r>
          </a:p>
        </p:txBody>
      </p:sp>
      <p:sp>
        <p:nvSpPr>
          <p:cNvPr id="53" name="文本框 52"/>
          <p:cNvSpPr txBox="1"/>
          <p:nvPr/>
        </p:nvSpPr>
        <p:spPr>
          <a:xfrm>
            <a:off x="4213225" y="4483100"/>
            <a:ext cx="889635" cy="245110"/>
          </a:xfrm>
          <a:prstGeom prst="rect">
            <a:avLst/>
          </a:prstGeom>
          <a:noFill/>
        </p:spPr>
        <p:txBody>
          <a:bodyPr wrap="square" rtlCol="0">
            <a:spAutoFit/>
          </a:bodyPr>
          <a:lstStyle/>
          <a:p>
            <a:r>
              <a:rPr lang="en-US" altLang="zh-CN" sz="1000"/>
              <a:t>DAS</a:t>
            </a:r>
            <a:r>
              <a:rPr lang="zh-CN" altLang="en-US" sz="1000"/>
              <a:t>采集卡</a:t>
            </a:r>
          </a:p>
        </p:txBody>
      </p:sp>
      <p:sp>
        <p:nvSpPr>
          <p:cNvPr id="54" name="文本框 53"/>
          <p:cNvSpPr txBox="1"/>
          <p:nvPr/>
        </p:nvSpPr>
        <p:spPr>
          <a:xfrm>
            <a:off x="5636260" y="4500880"/>
            <a:ext cx="1254125" cy="245110"/>
          </a:xfrm>
          <a:prstGeom prst="rect">
            <a:avLst/>
          </a:prstGeom>
          <a:noFill/>
        </p:spPr>
        <p:txBody>
          <a:bodyPr wrap="square" rtlCol="0">
            <a:spAutoFit/>
          </a:bodyPr>
          <a:lstStyle/>
          <a:p>
            <a:r>
              <a:rPr lang="en-US" altLang="zh-CN" sz="1000"/>
              <a:t>DAS</a:t>
            </a:r>
            <a:r>
              <a:rPr lang="zh-CN" altLang="en-US" sz="1000"/>
              <a:t>高性能采集卡</a:t>
            </a:r>
          </a:p>
        </p:txBody>
      </p:sp>
      <p:sp>
        <p:nvSpPr>
          <p:cNvPr id="55" name="文本框 54"/>
          <p:cNvSpPr txBox="1"/>
          <p:nvPr/>
        </p:nvSpPr>
        <p:spPr>
          <a:xfrm>
            <a:off x="2593975" y="6078220"/>
            <a:ext cx="1206500" cy="245110"/>
          </a:xfrm>
          <a:prstGeom prst="rect">
            <a:avLst/>
          </a:prstGeom>
          <a:noFill/>
        </p:spPr>
        <p:txBody>
          <a:bodyPr wrap="square" rtlCol="0">
            <a:spAutoFit/>
          </a:bodyPr>
          <a:lstStyle/>
          <a:p>
            <a:r>
              <a:rPr lang="zh-CN" altLang="en-US" sz="1000"/>
              <a:t>通用版</a:t>
            </a:r>
            <a:r>
              <a:rPr lang="en-US" altLang="zh-CN" sz="1000"/>
              <a:t>DAS</a:t>
            </a:r>
            <a:r>
              <a:rPr lang="zh-CN" altLang="en-US" sz="1000"/>
              <a:t>一体机</a:t>
            </a:r>
          </a:p>
        </p:txBody>
      </p:sp>
      <p:sp>
        <p:nvSpPr>
          <p:cNvPr id="56" name="文本框 55"/>
          <p:cNvSpPr txBox="1"/>
          <p:nvPr/>
        </p:nvSpPr>
        <p:spPr>
          <a:xfrm>
            <a:off x="4678680" y="6078220"/>
            <a:ext cx="1206500" cy="245110"/>
          </a:xfrm>
          <a:prstGeom prst="rect">
            <a:avLst/>
          </a:prstGeom>
          <a:noFill/>
        </p:spPr>
        <p:txBody>
          <a:bodyPr wrap="square" rtlCol="0">
            <a:spAutoFit/>
          </a:bodyPr>
          <a:lstStyle/>
          <a:p>
            <a:r>
              <a:rPr lang="zh-CN" altLang="en-US" sz="1000"/>
              <a:t>增强版</a:t>
            </a:r>
            <a:r>
              <a:rPr lang="en-US" altLang="zh-CN" sz="1000"/>
              <a:t>DAS</a:t>
            </a:r>
            <a:r>
              <a:rPr lang="zh-CN" altLang="en-US" sz="1000"/>
              <a:t>一体机</a:t>
            </a:r>
          </a:p>
        </p:txBody>
      </p:sp>
      <p:sp>
        <p:nvSpPr>
          <p:cNvPr id="57" name="文本框 56"/>
          <p:cNvSpPr txBox="1"/>
          <p:nvPr/>
        </p:nvSpPr>
        <p:spPr>
          <a:xfrm>
            <a:off x="6675120" y="6078220"/>
            <a:ext cx="1520190" cy="245110"/>
          </a:xfrm>
          <a:prstGeom prst="rect">
            <a:avLst/>
          </a:prstGeom>
          <a:noFill/>
        </p:spPr>
        <p:txBody>
          <a:bodyPr wrap="square" rtlCol="0">
            <a:spAutoFit/>
          </a:bodyPr>
          <a:lstStyle/>
          <a:p>
            <a:r>
              <a:rPr lang="zh-CN" altLang="en-US" sz="1000"/>
              <a:t>啁啾高性能</a:t>
            </a:r>
            <a:r>
              <a:rPr lang="en-US" altLang="zh-CN" sz="1000"/>
              <a:t>DAS</a:t>
            </a:r>
            <a:r>
              <a:rPr lang="zh-CN" altLang="en-US" sz="1000"/>
              <a:t>一体机</a:t>
            </a:r>
          </a:p>
        </p:txBody>
      </p:sp>
      <p:pic>
        <p:nvPicPr>
          <p:cNvPr id="58" name="图片 57"/>
          <p:cNvPicPr>
            <a:picLocks noChangeAspect="1"/>
          </p:cNvPicPr>
          <p:nvPr/>
        </p:nvPicPr>
        <p:blipFill>
          <a:blip r:embed="rId16"/>
          <a:stretch>
            <a:fillRect/>
          </a:stretch>
        </p:blipFill>
        <p:spPr>
          <a:xfrm>
            <a:off x="7314565" y="3685540"/>
            <a:ext cx="1066800" cy="694690"/>
          </a:xfrm>
          <a:prstGeom prst="rect">
            <a:avLst/>
          </a:prstGeom>
        </p:spPr>
      </p:pic>
      <p:sp>
        <p:nvSpPr>
          <p:cNvPr id="59" name="文本框 58"/>
          <p:cNvSpPr txBox="1"/>
          <p:nvPr/>
        </p:nvSpPr>
        <p:spPr>
          <a:xfrm>
            <a:off x="7387590" y="4521200"/>
            <a:ext cx="981710" cy="245110"/>
          </a:xfrm>
          <a:prstGeom prst="rect">
            <a:avLst/>
          </a:prstGeom>
          <a:noFill/>
        </p:spPr>
        <p:txBody>
          <a:bodyPr wrap="square" rtlCol="0">
            <a:spAutoFit/>
          </a:bodyPr>
          <a:lstStyle/>
          <a:p>
            <a:r>
              <a:rPr lang="en-US" altLang="zh-CN" sz="1000"/>
              <a:t>DAS</a:t>
            </a:r>
            <a:r>
              <a:rPr lang="zh-CN" altLang="en-US" sz="1000"/>
              <a:t>教学仪器</a:t>
            </a:r>
          </a:p>
        </p:txBody>
      </p:sp>
      <p:pic>
        <p:nvPicPr>
          <p:cNvPr id="3" name="图片 2"/>
          <p:cNvPicPr>
            <a:picLocks noChangeAspect="1"/>
          </p:cNvPicPr>
          <p:nvPr/>
        </p:nvPicPr>
        <p:blipFill>
          <a:blip r:embed="rId17"/>
          <a:stretch>
            <a:fillRect/>
          </a:stretch>
        </p:blipFill>
        <p:spPr>
          <a:xfrm>
            <a:off x="9069705" y="5327650"/>
            <a:ext cx="959485" cy="685800"/>
          </a:xfrm>
          <a:prstGeom prst="rect">
            <a:avLst/>
          </a:prstGeom>
        </p:spPr>
      </p:pic>
      <p:sp>
        <p:nvSpPr>
          <p:cNvPr id="5" name="文本框 4"/>
          <p:cNvSpPr txBox="1"/>
          <p:nvPr/>
        </p:nvSpPr>
        <p:spPr>
          <a:xfrm>
            <a:off x="8935720" y="6078220"/>
            <a:ext cx="1229360" cy="245110"/>
          </a:xfrm>
          <a:prstGeom prst="rect">
            <a:avLst/>
          </a:prstGeom>
          <a:noFill/>
        </p:spPr>
        <p:txBody>
          <a:bodyPr wrap="square" rtlCol="0">
            <a:spAutoFit/>
          </a:bodyPr>
          <a:lstStyle/>
          <a:p>
            <a:r>
              <a:rPr lang="zh-CN" altLang="en-US" sz="1000"/>
              <a:t>小型化</a:t>
            </a:r>
            <a:r>
              <a:rPr lang="en-US" altLang="zh-CN" sz="1000"/>
              <a:t>DAS</a:t>
            </a:r>
            <a:r>
              <a:rPr lang="zh-CN" altLang="en-US" sz="1000"/>
              <a:t>一体机</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分布式光纤振动光电产品</a:t>
            </a:r>
            <a:r>
              <a:rPr lang="en-US" altLang="zh-CN"/>
              <a:t> -  </a:t>
            </a:r>
            <a:r>
              <a:rPr lang="zh-CN" altLang="en-US"/>
              <a:t>方案一</a:t>
            </a:r>
          </a:p>
        </p:txBody>
      </p:sp>
      <p:cxnSp>
        <p:nvCxnSpPr>
          <p:cNvPr id="11" name="直接连接符 10"/>
          <p:cNvCxnSpPr/>
          <p:nvPr/>
        </p:nvCxnSpPr>
        <p:spPr>
          <a:xfrm>
            <a:off x="1063625" y="1313815"/>
            <a:ext cx="3810" cy="2047875"/>
          </a:xfrm>
          <a:prstGeom prst="line">
            <a:avLst/>
          </a:prstGeom>
          <a:ln w="28575" cmpd="sng">
            <a:solidFill>
              <a:srgbClr val="156587"/>
            </a:solidFill>
            <a:prstDash val="solid"/>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a:off x="1063625" y="1757045"/>
            <a:ext cx="10015220" cy="0"/>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pic>
        <p:nvPicPr>
          <p:cNvPr id="24" name="图片 23"/>
          <p:cNvPicPr>
            <a:picLocks noChangeAspect="1"/>
          </p:cNvPicPr>
          <p:nvPr/>
        </p:nvPicPr>
        <p:blipFill>
          <a:blip r:embed="rId6"/>
          <a:stretch>
            <a:fillRect/>
          </a:stretch>
        </p:blipFill>
        <p:spPr>
          <a:xfrm>
            <a:off x="5706745" y="2122805"/>
            <a:ext cx="1182370" cy="923290"/>
          </a:xfrm>
          <a:prstGeom prst="rect">
            <a:avLst/>
          </a:prstGeom>
        </p:spPr>
      </p:pic>
      <p:cxnSp>
        <p:nvCxnSpPr>
          <p:cNvPr id="4" name="直接连接符 3"/>
          <p:cNvCxnSpPr/>
          <p:nvPr/>
        </p:nvCxnSpPr>
        <p:spPr>
          <a:xfrm>
            <a:off x="1069975" y="3357880"/>
            <a:ext cx="10015220" cy="0"/>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H="1">
            <a:off x="2177415" y="1297305"/>
            <a:ext cx="17780" cy="2047875"/>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1283970" y="1297305"/>
            <a:ext cx="697865" cy="368300"/>
          </a:xfrm>
          <a:prstGeom prst="rect">
            <a:avLst/>
          </a:prstGeom>
          <a:noFill/>
        </p:spPr>
        <p:txBody>
          <a:bodyPr wrap="square" rtlCol="0">
            <a:spAutoFit/>
          </a:bodyPr>
          <a:lstStyle/>
          <a:p>
            <a:r>
              <a:rPr lang="zh-CN" altLang="en-US"/>
              <a:t>编号</a:t>
            </a:r>
          </a:p>
        </p:txBody>
      </p:sp>
      <p:sp>
        <p:nvSpPr>
          <p:cNvPr id="17" name="文本框 16"/>
          <p:cNvSpPr txBox="1"/>
          <p:nvPr/>
        </p:nvSpPr>
        <p:spPr>
          <a:xfrm>
            <a:off x="1172845" y="2335530"/>
            <a:ext cx="899795" cy="368300"/>
          </a:xfrm>
          <a:prstGeom prst="rect">
            <a:avLst/>
          </a:prstGeom>
          <a:noFill/>
        </p:spPr>
        <p:txBody>
          <a:bodyPr wrap="square" rtlCol="0">
            <a:spAutoFit/>
          </a:bodyPr>
          <a:lstStyle/>
          <a:p>
            <a:r>
              <a:rPr lang="zh-CN" altLang="en-US"/>
              <a:t>方案一</a:t>
            </a:r>
          </a:p>
        </p:txBody>
      </p:sp>
      <p:pic>
        <p:nvPicPr>
          <p:cNvPr id="37" name="内容占位符 36"/>
          <p:cNvPicPr>
            <a:picLocks noGrp="1" noChangeAspect="1"/>
          </p:cNvPicPr>
          <p:nvPr>
            <p:ph idx="1"/>
            <p:custDataLst>
              <p:tags r:id="rId2"/>
            </p:custDataLst>
          </p:nvPr>
        </p:nvPicPr>
        <p:blipFill>
          <a:blip r:embed="rId7"/>
          <a:stretch>
            <a:fillRect/>
          </a:stretch>
        </p:blipFill>
        <p:spPr>
          <a:xfrm>
            <a:off x="2610485" y="2275205"/>
            <a:ext cx="1080770" cy="709930"/>
          </a:xfrm>
          <a:prstGeom prst="rect">
            <a:avLst/>
          </a:prstGeom>
        </p:spPr>
      </p:pic>
      <p:pic>
        <p:nvPicPr>
          <p:cNvPr id="38" name="图片 37"/>
          <p:cNvPicPr>
            <a:picLocks noChangeAspect="1"/>
          </p:cNvPicPr>
          <p:nvPr>
            <p:custDataLst>
              <p:tags r:id="rId3"/>
            </p:custDataLst>
          </p:nvPr>
        </p:nvPicPr>
        <p:blipFill>
          <a:blip r:embed="rId8"/>
          <a:stretch>
            <a:fillRect/>
          </a:stretch>
        </p:blipFill>
        <p:spPr>
          <a:xfrm>
            <a:off x="4067175" y="2239645"/>
            <a:ext cx="1195705" cy="689610"/>
          </a:xfrm>
          <a:prstGeom prst="rect">
            <a:avLst/>
          </a:prstGeom>
        </p:spPr>
      </p:pic>
      <p:pic>
        <p:nvPicPr>
          <p:cNvPr id="39" name="图片 38"/>
          <p:cNvPicPr>
            <a:picLocks noChangeAspect="1"/>
          </p:cNvPicPr>
          <p:nvPr>
            <p:custDataLst>
              <p:tags r:id="rId4"/>
            </p:custDataLst>
          </p:nvPr>
        </p:nvPicPr>
        <p:blipFill>
          <a:blip r:embed="rId9"/>
          <a:stretch>
            <a:fillRect/>
          </a:stretch>
        </p:blipFill>
        <p:spPr>
          <a:xfrm>
            <a:off x="7039610" y="1896745"/>
            <a:ext cx="1428115" cy="1223010"/>
          </a:xfrm>
          <a:prstGeom prst="rect">
            <a:avLst/>
          </a:prstGeom>
        </p:spPr>
      </p:pic>
      <p:pic>
        <p:nvPicPr>
          <p:cNvPr id="40" name="图片 39"/>
          <p:cNvPicPr>
            <a:picLocks noChangeAspect="1"/>
          </p:cNvPicPr>
          <p:nvPr/>
        </p:nvPicPr>
        <p:blipFill>
          <a:blip r:embed="rId10"/>
          <a:stretch>
            <a:fillRect/>
          </a:stretch>
        </p:blipFill>
        <p:spPr>
          <a:xfrm>
            <a:off x="10029190" y="2122805"/>
            <a:ext cx="1153160" cy="904240"/>
          </a:xfrm>
          <a:prstGeom prst="rect">
            <a:avLst/>
          </a:prstGeom>
        </p:spPr>
      </p:pic>
      <p:sp>
        <p:nvSpPr>
          <p:cNvPr id="43" name="文本框 42"/>
          <p:cNvSpPr txBox="1"/>
          <p:nvPr/>
        </p:nvSpPr>
        <p:spPr>
          <a:xfrm>
            <a:off x="2486660" y="1297305"/>
            <a:ext cx="1205230" cy="368300"/>
          </a:xfrm>
          <a:prstGeom prst="rect">
            <a:avLst/>
          </a:prstGeom>
          <a:noFill/>
        </p:spPr>
        <p:txBody>
          <a:bodyPr wrap="square" rtlCol="0">
            <a:spAutoFit/>
          </a:bodyPr>
          <a:lstStyle/>
          <a:p>
            <a:r>
              <a:rPr lang="zh-CN" altLang="en-US"/>
              <a:t>产品组件</a:t>
            </a:r>
          </a:p>
        </p:txBody>
      </p:sp>
      <p:pic>
        <p:nvPicPr>
          <p:cNvPr id="45" name="图片 44"/>
          <p:cNvPicPr>
            <a:picLocks noChangeAspect="1"/>
          </p:cNvPicPr>
          <p:nvPr/>
        </p:nvPicPr>
        <p:blipFill>
          <a:blip r:embed="rId11"/>
          <a:stretch>
            <a:fillRect/>
          </a:stretch>
        </p:blipFill>
        <p:spPr>
          <a:xfrm>
            <a:off x="8583930" y="2104390"/>
            <a:ext cx="1338580" cy="1015365"/>
          </a:xfrm>
          <a:prstGeom prst="rect">
            <a:avLst/>
          </a:prstGeom>
        </p:spPr>
      </p:pic>
      <p:sp>
        <p:nvSpPr>
          <p:cNvPr id="46" name="文本框 45"/>
          <p:cNvSpPr txBox="1"/>
          <p:nvPr/>
        </p:nvSpPr>
        <p:spPr>
          <a:xfrm>
            <a:off x="2814955" y="2985135"/>
            <a:ext cx="594360" cy="245110"/>
          </a:xfrm>
          <a:prstGeom prst="rect">
            <a:avLst/>
          </a:prstGeom>
          <a:noFill/>
        </p:spPr>
        <p:txBody>
          <a:bodyPr wrap="square" rtlCol="0">
            <a:spAutoFit/>
          </a:bodyPr>
          <a:lstStyle/>
          <a:p>
            <a:r>
              <a:rPr lang="zh-CN" altLang="en-US" sz="1000"/>
              <a:t>激光器</a:t>
            </a:r>
          </a:p>
        </p:txBody>
      </p:sp>
      <p:sp>
        <p:nvSpPr>
          <p:cNvPr id="47" name="文本框 46"/>
          <p:cNvSpPr txBox="1"/>
          <p:nvPr/>
        </p:nvSpPr>
        <p:spPr>
          <a:xfrm>
            <a:off x="4229100" y="2972435"/>
            <a:ext cx="896620" cy="245110"/>
          </a:xfrm>
          <a:prstGeom prst="rect">
            <a:avLst/>
          </a:prstGeom>
          <a:noFill/>
        </p:spPr>
        <p:txBody>
          <a:bodyPr wrap="square" rtlCol="0">
            <a:spAutoFit/>
          </a:bodyPr>
          <a:lstStyle/>
          <a:p>
            <a:r>
              <a:rPr lang="zh-CN" altLang="en-US" sz="1000"/>
              <a:t>声光调制器</a:t>
            </a:r>
          </a:p>
        </p:txBody>
      </p:sp>
      <p:sp>
        <p:nvSpPr>
          <p:cNvPr id="48" name="文本框 47"/>
          <p:cNvSpPr txBox="1"/>
          <p:nvPr/>
        </p:nvSpPr>
        <p:spPr>
          <a:xfrm>
            <a:off x="5689600" y="2970530"/>
            <a:ext cx="1139825" cy="245110"/>
          </a:xfrm>
          <a:prstGeom prst="rect">
            <a:avLst/>
          </a:prstGeom>
          <a:noFill/>
        </p:spPr>
        <p:txBody>
          <a:bodyPr wrap="square" rtlCol="0">
            <a:spAutoFit/>
          </a:bodyPr>
          <a:lstStyle/>
          <a:p>
            <a:r>
              <a:rPr lang="zh-CN" altLang="en-US" sz="1000"/>
              <a:t>掺铒光纤放大器</a:t>
            </a:r>
          </a:p>
        </p:txBody>
      </p:sp>
      <p:sp>
        <p:nvSpPr>
          <p:cNvPr id="49" name="文本框 48"/>
          <p:cNvSpPr txBox="1"/>
          <p:nvPr/>
        </p:nvSpPr>
        <p:spPr>
          <a:xfrm>
            <a:off x="7237095" y="2985135"/>
            <a:ext cx="1088390" cy="245110"/>
          </a:xfrm>
          <a:prstGeom prst="rect">
            <a:avLst/>
          </a:prstGeom>
          <a:noFill/>
        </p:spPr>
        <p:txBody>
          <a:bodyPr wrap="square" rtlCol="0">
            <a:spAutoFit/>
          </a:bodyPr>
          <a:lstStyle/>
          <a:p>
            <a:r>
              <a:rPr lang="zh-CN" altLang="en-US" sz="1000"/>
              <a:t>平衡光电探测器</a:t>
            </a:r>
          </a:p>
        </p:txBody>
      </p:sp>
      <p:sp>
        <p:nvSpPr>
          <p:cNvPr id="50" name="文本框 49"/>
          <p:cNvSpPr txBox="1"/>
          <p:nvPr/>
        </p:nvSpPr>
        <p:spPr>
          <a:xfrm>
            <a:off x="8799830" y="2985135"/>
            <a:ext cx="896620" cy="245110"/>
          </a:xfrm>
          <a:prstGeom prst="rect">
            <a:avLst/>
          </a:prstGeom>
          <a:noFill/>
        </p:spPr>
        <p:txBody>
          <a:bodyPr wrap="square" rtlCol="0">
            <a:spAutoFit/>
          </a:bodyPr>
          <a:lstStyle/>
          <a:p>
            <a:r>
              <a:rPr lang="en-US" altLang="zh-CN" sz="1000"/>
              <a:t>DVS</a:t>
            </a:r>
            <a:r>
              <a:rPr lang="zh-CN" altLang="en-US" sz="1000"/>
              <a:t>采集卡</a:t>
            </a:r>
          </a:p>
        </p:txBody>
      </p:sp>
      <p:sp>
        <p:nvSpPr>
          <p:cNvPr id="51" name="文本框 50"/>
          <p:cNvSpPr txBox="1"/>
          <p:nvPr/>
        </p:nvSpPr>
        <p:spPr>
          <a:xfrm>
            <a:off x="10170795" y="2985135"/>
            <a:ext cx="896620" cy="245110"/>
          </a:xfrm>
          <a:prstGeom prst="rect">
            <a:avLst/>
          </a:prstGeom>
          <a:noFill/>
        </p:spPr>
        <p:txBody>
          <a:bodyPr wrap="square" rtlCol="0">
            <a:spAutoFit/>
          </a:bodyPr>
          <a:lstStyle/>
          <a:p>
            <a:r>
              <a:rPr lang="en-US" altLang="zh-CN" sz="1000"/>
              <a:t>DAS</a:t>
            </a:r>
            <a:r>
              <a:rPr lang="zh-CN" altLang="en-US" sz="1000"/>
              <a:t>采集卡</a:t>
            </a:r>
          </a:p>
        </p:txBody>
      </p:sp>
      <p:pic>
        <p:nvPicPr>
          <p:cNvPr id="5" name="图片 4"/>
          <p:cNvPicPr>
            <a:picLocks noChangeAspect="1"/>
          </p:cNvPicPr>
          <p:nvPr/>
        </p:nvPicPr>
        <p:blipFill>
          <a:blip r:embed="rId12"/>
          <a:stretch>
            <a:fillRect/>
          </a:stretch>
        </p:blipFill>
        <p:spPr>
          <a:xfrm>
            <a:off x="1007110" y="4011930"/>
            <a:ext cx="1410970" cy="2214880"/>
          </a:xfrm>
          <a:prstGeom prst="rect">
            <a:avLst/>
          </a:prstGeom>
        </p:spPr>
      </p:pic>
      <p:sp>
        <p:nvSpPr>
          <p:cNvPr id="7" name="文本框 6"/>
          <p:cNvSpPr txBox="1"/>
          <p:nvPr/>
        </p:nvSpPr>
        <p:spPr>
          <a:xfrm>
            <a:off x="1007110" y="3502660"/>
            <a:ext cx="1393190" cy="368300"/>
          </a:xfrm>
          <a:prstGeom prst="rect">
            <a:avLst/>
          </a:prstGeom>
          <a:noFill/>
        </p:spPr>
        <p:txBody>
          <a:bodyPr wrap="square" rtlCol="0">
            <a:spAutoFit/>
          </a:bodyPr>
          <a:lstStyle/>
          <a:p>
            <a:r>
              <a:rPr lang="zh-CN" altLang="en-US" b="1">
                <a:solidFill>
                  <a:srgbClr val="DD5745"/>
                </a:solidFill>
              </a:rPr>
              <a:t>用户需准备</a:t>
            </a:r>
          </a:p>
        </p:txBody>
      </p:sp>
      <p:pic>
        <p:nvPicPr>
          <p:cNvPr id="8" name="图片 7"/>
          <p:cNvPicPr>
            <a:picLocks noChangeAspect="1"/>
          </p:cNvPicPr>
          <p:nvPr/>
        </p:nvPicPr>
        <p:blipFill>
          <a:blip r:embed="rId13"/>
          <a:stretch>
            <a:fillRect/>
          </a:stretch>
        </p:blipFill>
        <p:spPr>
          <a:xfrm>
            <a:off x="2697480" y="4011930"/>
            <a:ext cx="1531620" cy="1657985"/>
          </a:xfrm>
          <a:prstGeom prst="rect">
            <a:avLst/>
          </a:prstGeom>
        </p:spPr>
      </p:pic>
      <p:pic>
        <p:nvPicPr>
          <p:cNvPr id="13" name="图片 12"/>
          <p:cNvPicPr>
            <a:picLocks noChangeAspect="1"/>
          </p:cNvPicPr>
          <p:nvPr/>
        </p:nvPicPr>
        <p:blipFill>
          <a:blip r:embed="rId14"/>
          <a:stretch>
            <a:fillRect/>
          </a:stretch>
        </p:blipFill>
        <p:spPr>
          <a:xfrm>
            <a:off x="4547870" y="4011930"/>
            <a:ext cx="2491740" cy="1743710"/>
          </a:xfrm>
          <a:prstGeom prst="rect">
            <a:avLst/>
          </a:prstGeom>
        </p:spPr>
      </p:pic>
      <p:sp>
        <p:nvSpPr>
          <p:cNvPr id="14" name="文本框 13"/>
          <p:cNvSpPr txBox="1"/>
          <p:nvPr/>
        </p:nvSpPr>
        <p:spPr>
          <a:xfrm>
            <a:off x="7723505" y="3959860"/>
            <a:ext cx="3458845" cy="1067435"/>
          </a:xfrm>
          <a:prstGeom prst="rect">
            <a:avLst/>
          </a:prstGeom>
          <a:noFill/>
        </p:spPr>
        <p:txBody>
          <a:bodyPr wrap="square" rtlCol="0">
            <a:noAutofit/>
          </a:bodyPr>
          <a:lstStyle/>
          <a:p>
            <a:r>
              <a:rPr lang="zh-CN" altLang="en-US" sz="2000" b="1">
                <a:solidFill>
                  <a:srgbClr val="DD5745"/>
                </a:solidFill>
              </a:rPr>
              <a:t>用户需要自己准备工控机电脑，然后把以上的采购的分离器件进行接线，集成起来。</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分布式光纤振动光电产品</a:t>
            </a:r>
            <a:r>
              <a:rPr lang="en-US" altLang="zh-CN"/>
              <a:t> -  </a:t>
            </a:r>
            <a:r>
              <a:rPr lang="zh-CN" altLang="en-US"/>
              <a:t>方案二</a:t>
            </a:r>
          </a:p>
        </p:txBody>
      </p:sp>
      <p:cxnSp>
        <p:nvCxnSpPr>
          <p:cNvPr id="11" name="直接连接符 10"/>
          <p:cNvCxnSpPr/>
          <p:nvPr/>
        </p:nvCxnSpPr>
        <p:spPr>
          <a:xfrm>
            <a:off x="1063625" y="1313815"/>
            <a:ext cx="3810" cy="2047875"/>
          </a:xfrm>
          <a:prstGeom prst="line">
            <a:avLst/>
          </a:prstGeom>
          <a:ln w="28575" cmpd="sng">
            <a:solidFill>
              <a:srgbClr val="156587"/>
            </a:solidFill>
            <a:prstDash val="solid"/>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a:off x="1063625" y="1757045"/>
            <a:ext cx="10015220" cy="0"/>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cxnSp>
        <p:nvCxnSpPr>
          <p:cNvPr id="4" name="直接连接符 3"/>
          <p:cNvCxnSpPr/>
          <p:nvPr/>
        </p:nvCxnSpPr>
        <p:spPr>
          <a:xfrm>
            <a:off x="1069975" y="3357880"/>
            <a:ext cx="10015220" cy="0"/>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H="1">
            <a:off x="2177415" y="1297305"/>
            <a:ext cx="17780" cy="2047875"/>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1283970" y="1297305"/>
            <a:ext cx="697865" cy="368300"/>
          </a:xfrm>
          <a:prstGeom prst="rect">
            <a:avLst/>
          </a:prstGeom>
          <a:noFill/>
        </p:spPr>
        <p:txBody>
          <a:bodyPr wrap="square" rtlCol="0">
            <a:spAutoFit/>
          </a:bodyPr>
          <a:lstStyle/>
          <a:p>
            <a:r>
              <a:rPr lang="zh-CN" altLang="en-US"/>
              <a:t>编号</a:t>
            </a:r>
          </a:p>
        </p:txBody>
      </p:sp>
      <p:sp>
        <p:nvSpPr>
          <p:cNvPr id="17" name="文本框 16"/>
          <p:cNvSpPr txBox="1"/>
          <p:nvPr/>
        </p:nvSpPr>
        <p:spPr>
          <a:xfrm>
            <a:off x="1172845" y="2335530"/>
            <a:ext cx="899795" cy="368300"/>
          </a:xfrm>
          <a:prstGeom prst="rect">
            <a:avLst/>
          </a:prstGeom>
          <a:noFill/>
        </p:spPr>
        <p:txBody>
          <a:bodyPr wrap="square" rtlCol="0">
            <a:spAutoFit/>
          </a:bodyPr>
          <a:lstStyle/>
          <a:p>
            <a:r>
              <a:rPr lang="zh-CN" altLang="en-US"/>
              <a:t>方案二</a:t>
            </a:r>
          </a:p>
        </p:txBody>
      </p:sp>
      <p:sp>
        <p:nvSpPr>
          <p:cNvPr id="43" name="文本框 42"/>
          <p:cNvSpPr txBox="1"/>
          <p:nvPr/>
        </p:nvSpPr>
        <p:spPr>
          <a:xfrm>
            <a:off x="2486660" y="1297305"/>
            <a:ext cx="1205230" cy="368300"/>
          </a:xfrm>
          <a:prstGeom prst="rect">
            <a:avLst/>
          </a:prstGeom>
          <a:noFill/>
        </p:spPr>
        <p:txBody>
          <a:bodyPr wrap="square" rtlCol="0">
            <a:spAutoFit/>
          </a:bodyPr>
          <a:lstStyle/>
          <a:p>
            <a:r>
              <a:rPr lang="zh-CN" altLang="en-US"/>
              <a:t>产品组件</a:t>
            </a:r>
          </a:p>
        </p:txBody>
      </p:sp>
      <p:pic>
        <p:nvPicPr>
          <p:cNvPr id="5" name="图片 4"/>
          <p:cNvPicPr>
            <a:picLocks noChangeAspect="1"/>
          </p:cNvPicPr>
          <p:nvPr/>
        </p:nvPicPr>
        <p:blipFill>
          <a:blip r:embed="rId3"/>
          <a:stretch>
            <a:fillRect/>
          </a:stretch>
        </p:blipFill>
        <p:spPr>
          <a:xfrm>
            <a:off x="1007110" y="4011930"/>
            <a:ext cx="1410970" cy="2214880"/>
          </a:xfrm>
          <a:prstGeom prst="rect">
            <a:avLst/>
          </a:prstGeom>
        </p:spPr>
      </p:pic>
      <p:sp>
        <p:nvSpPr>
          <p:cNvPr id="7" name="文本框 6"/>
          <p:cNvSpPr txBox="1"/>
          <p:nvPr/>
        </p:nvSpPr>
        <p:spPr>
          <a:xfrm>
            <a:off x="1007110" y="3502660"/>
            <a:ext cx="1393190" cy="368300"/>
          </a:xfrm>
          <a:prstGeom prst="rect">
            <a:avLst/>
          </a:prstGeom>
          <a:noFill/>
        </p:spPr>
        <p:txBody>
          <a:bodyPr wrap="square" rtlCol="0">
            <a:spAutoFit/>
          </a:bodyPr>
          <a:lstStyle/>
          <a:p>
            <a:r>
              <a:rPr lang="zh-CN" altLang="en-US" b="1">
                <a:solidFill>
                  <a:srgbClr val="DD5745"/>
                </a:solidFill>
              </a:rPr>
              <a:t>用户需准备</a:t>
            </a:r>
          </a:p>
        </p:txBody>
      </p:sp>
      <p:pic>
        <p:nvPicPr>
          <p:cNvPr id="8" name="图片 7"/>
          <p:cNvPicPr>
            <a:picLocks noChangeAspect="1"/>
          </p:cNvPicPr>
          <p:nvPr/>
        </p:nvPicPr>
        <p:blipFill>
          <a:blip r:embed="rId4"/>
          <a:stretch>
            <a:fillRect/>
          </a:stretch>
        </p:blipFill>
        <p:spPr>
          <a:xfrm>
            <a:off x="2697480" y="4011930"/>
            <a:ext cx="1531620" cy="1657985"/>
          </a:xfrm>
          <a:prstGeom prst="rect">
            <a:avLst/>
          </a:prstGeom>
        </p:spPr>
      </p:pic>
      <p:pic>
        <p:nvPicPr>
          <p:cNvPr id="13" name="图片 12"/>
          <p:cNvPicPr>
            <a:picLocks noChangeAspect="1"/>
          </p:cNvPicPr>
          <p:nvPr/>
        </p:nvPicPr>
        <p:blipFill>
          <a:blip r:embed="rId5"/>
          <a:stretch>
            <a:fillRect/>
          </a:stretch>
        </p:blipFill>
        <p:spPr>
          <a:xfrm>
            <a:off x="4547870" y="4011930"/>
            <a:ext cx="2491740" cy="1743710"/>
          </a:xfrm>
          <a:prstGeom prst="rect">
            <a:avLst/>
          </a:prstGeom>
        </p:spPr>
      </p:pic>
      <p:sp>
        <p:nvSpPr>
          <p:cNvPr id="14" name="文本框 13"/>
          <p:cNvSpPr txBox="1"/>
          <p:nvPr/>
        </p:nvSpPr>
        <p:spPr>
          <a:xfrm>
            <a:off x="7723505" y="3959860"/>
            <a:ext cx="3739515" cy="2283460"/>
          </a:xfrm>
          <a:prstGeom prst="rect">
            <a:avLst/>
          </a:prstGeom>
          <a:noFill/>
        </p:spPr>
        <p:txBody>
          <a:bodyPr wrap="square" rtlCol="0">
            <a:noAutofit/>
          </a:bodyPr>
          <a:lstStyle/>
          <a:p>
            <a:r>
              <a:rPr lang="zh-CN" altLang="en-US" sz="2000" b="1">
                <a:solidFill>
                  <a:srgbClr val="DD5745"/>
                </a:solidFill>
              </a:rPr>
              <a:t>用户需要自己准备工控机电脑，然后把以上的采购的分离器件进行接线，集成起来。</a:t>
            </a:r>
          </a:p>
          <a:p>
            <a:endParaRPr lang="zh-CN" altLang="en-US" sz="2000" b="1">
              <a:solidFill>
                <a:srgbClr val="DD5745"/>
              </a:solidFill>
            </a:endParaRPr>
          </a:p>
          <a:p>
            <a:r>
              <a:rPr lang="zh-CN" altLang="en-US" sz="2000" b="1">
                <a:solidFill>
                  <a:srgbClr val="DD5745"/>
                </a:solidFill>
              </a:rPr>
              <a:t>相比方案一，</a:t>
            </a:r>
            <a:r>
              <a:rPr lang="en-US" altLang="zh-CN" sz="2000" b="1">
                <a:solidFill>
                  <a:srgbClr val="DD5745"/>
                </a:solidFill>
              </a:rPr>
              <a:t>DAS</a:t>
            </a:r>
            <a:r>
              <a:rPr lang="zh-CN" altLang="en-US" sz="2000" b="1">
                <a:solidFill>
                  <a:srgbClr val="DD5745"/>
                </a:solidFill>
              </a:rPr>
              <a:t>一体化模块做了集成，极大降低集成复杂度</a:t>
            </a:r>
          </a:p>
        </p:txBody>
      </p:sp>
      <p:pic>
        <p:nvPicPr>
          <p:cNvPr id="32" name="图片 31"/>
          <p:cNvPicPr>
            <a:picLocks noChangeAspect="1"/>
          </p:cNvPicPr>
          <p:nvPr/>
        </p:nvPicPr>
        <p:blipFill>
          <a:blip r:embed="rId6"/>
          <a:stretch>
            <a:fillRect/>
          </a:stretch>
        </p:blipFill>
        <p:spPr>
          <a:xfrm>
            <a:off x="2475865" y="2013585"/>
            <a:ext cx="1097915" cy="889000"/>
          </a:xfrm>
          <a:prstGeom prst="rect">
            <a:avLst/>
          </a:prstGeom>
        </p:spPr>
      </p:pic>
      <p:pic>
        <p:nvPicPr>
          <p:cNvPr id="35" name="图片 34"/>
          <p:cNvPicPr>
            <a:picLocks noChangeAspect="1"/>
          </p:cNvPicPr>
          <p:nvPr/>
        </p:nvPicPr>
        <p:blipFill>
          <a:blip r:embed="rId7"/>
          <a:stretch>
            <a:fillRect/>
          </a:stretch>
        </p:blipFill>
        <p:spPr>
          <a:xfrm>
            <a:off x="3966210" y="2014855"/>
            <a:ext cx="1136650" cy="890905"/>
          </a:xfrm>
          <a:prstGeom prst="rect">
            <a:avLst/>
          </a:prstGeom>
        </p:spPr>
      </p:pic>
      <p:pic>
        <p:nvPicPr>
          <p:cNvPr id="44" name="图片 43"/>
          <p:cNvPicPr>
            <a:picLocks noChangeAspect="1"/>
          </p:cNvPicPr>
          <p:nvPr/>
        </p:nvPicPr>
        <p:blipFill>
          <a:blip r:embed="rId8"/>
          <a:stretch>
            <a:fillRect/>
          </a:stretch>
        </p:blipFill>
        <p:spPr>
          <a:xfrm>
            <a:off x="5652770" y="2149475"/>
            <a:ext cx="903605" cy="596265"/>
          </a:xfrm>
          <a:prstGeom prst="rect">
            <a:avLst/>
          </a:prstGeom>
        </p:spPr>
      </p:pic>
      <p:sp>
        <p:nvSpPr>
          <p:cNvPr id="52" name="文本框 51"/>
          <p:cNvSpPr txBox="1"/>
          <p:nvPr/>
        </p:nvSpPr>
        <p:spPr>
          <a:xfrm>
            <a:off x="2475865" y="2919730"/>
            <a:ext cx="1098550" cy="245110"/>
          </a:xfrm>
          <a:prstGeom prst="rect">
            <a:avLst/>
          </a:prstGeom>
          <a:noFill/>
        </p:spPr>
        <p:txBody>
          <a:bodyPr wrap="square" rtlCol="0">
            <a:spAutoFit/>
          </a:bodyPr>
          <a:lstStyle/>
          <a:p>
            <a:r>
              <a:rPr lang="en-US" altLang="zh-CN" sz="1000"/>
              <a:t>DAS</a:t>
            </a:r>
            <a:r>
              <a:rPr lang="zh-CN" altLang="en-US" sz="1000"/>
              <a:t>一体化模块</a:t>
            </a:r>
          </a:p>
        </p:txBody>
      </p:sp>
      <p:sp>
        <p:nvSpPr>
          <p:cNvPr id="53" name="文本框 52"/>
          <p:cNvSpPr txBox="1"/>
          <p:nvPr/>
        </p:nvSpPr>
        <p:spPr>
          <a:xfrm>
            <a:off x="4095115" y="2901950"/>
            <a:ext cx="889635" cy="245110"/>
          </a:xfrm>
          <a:prstGeom prst="rect">
            <a:avLst/>
          </a:prstGeom>
          <a:noFill/>
        </p:spPr>
        <p:txBody>
          <a:bodyPr wrap="square" rtlCol="0">
            <a:spAutoFit/>
          </a:bodyPr>
          <a:lstStyle/>
          <a:p>
            <a:r>
              <a:rPr lang="en-US" altLang="zh-CN" sz="1000"/>
              <a:t>DAS</a:t>
            </a:r>
            <a:r>
              <a:rPr lang="zh-CN" altLang="en-US" sz="1000"/>
              <a:t>采集卡</a:t>
            </a:r>
          </a:p>
        </p:txBody>
      </p:sp>
      <p:sp>
        <p:nvSpPr>
          <p:cNvPr id="54" name="文本框 53"/>
          <p:cNvSpPr txBox="1"/>
          <p:nvPr/>
        </p:nvSpPr>
        <p:spPr>
          <a:xfrm>
            <a:off x="5518150" y="2919730"/>
            <a:ext cx="1254125" cy="245110"/>
          </a:xfrm>
          <a:prstGeom prst="rect">
            <a:avLst/>
          </a:prstGeom>
          <a:noFill/>
        </p:spPr>
        <p:txBody>
          <a:bodyPr wrap="square" rtlCol="0">
            <a:spAutoFit/>
          </a:bodyPr>
          <a:lstStyle/>
          <a:p>
            <a:r>
              <a:rPr lang="en-US" altLang="zh-CN" sz="1000"/>
              <a:t>DAS</a:t>
            </a:r>
            <a:r>
              <a:rPr lang="zh-CN" altLang="en-US" sz="1000"/>
              <a:t>高性能采集卡</a:t>
            </a:r>
          </a:p>
        </p:txBody>
      </p:sp>
      <p:pic>
        <p:nvPicPr>
          <p:cNvPr id="58" name="图片 57"/>
          <p:cNvPicPr>
            <a:picLocks noChangeAspect="1"/>
          </p:cNvPicPr>
          <p:nvPr/>
        </p:nvPicPr>
        <p:blipFill>
          <a:blip r:embed="rId9"/>
          <a:stretch>
            <a:fillRect/>
          </a:stretch>
        </p:blipFill>
        <p:spPr>
          <a:xfrm>
            <a:off x="7171690" y="2014855"/>
            <a:ext cx="1375410" cy="895985"/>
          </a:xfrm>
          <a:prstGeom prst="rect">
            <a:avLst/>
          </a:prstGeom>
        </p:spPr>
      </p:pic>
      <p:sp>
        <p:nvSpPr>
          <p:cNvPr id="59" name="文本框 58"/>
          <p:cNvSpPr txBox="1"/>
          <p:nvPr/>
        </p:nvSpPr>
        <p:spPr>
          <a:xfrm>
            <a:off x="7273925" y="2931160"/>
            <a:ext cx="981710" cy="245110"/>
          </a:xfrm>
          <a:prstGeom prst="rect">
            <a:avLst/>
          </a:prstGeom>
          <a:noFill/>
        </p:spPr>
        <p:txBody>
          <a:bodyPr wrap="square" rtlCol="0">
            <a:spAutoFit/>
          </a:bodyPr>
          <a:lstStyle/>
          <a:p>
            <a:r>
              <a:rPr lang="en-US" altLang="zh-CN" sz="1000"/>
              <a:t>DAS</a:t>
            </a:r>
            <a:r>
              <a:rPr lang="zh-CN" altLang="en-US" sz="1000"/>
              <a:t>教学仪器</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分布式光纤振动光电产品</a:t>
            </a:r>
            <a:r>
              <a:rPr lang="en-US" altLang="zh-CN"/>
              <a:t> -  </a:t>
            </a:r>
            <a:r>
              <a:rPr lang="zh-CN" altLang="en-US"/>
              <a:t>方案三</a:t>
            </a:r>
          </a:p>
        </p:txBody>
      </p:sp>
      <p:cxnSp>
        <p:nvCxnSpPr>
          <p:cNvPr id="11" name="直接连接符 10"/>
          <p:cNvCxnSpPr/>
          <p:nvPr/>
        </p:nvCxnSpPr>
        <p:spPr>
          <a:xfrm flipH="1">
            <a:off x="1015365" y="1711325"/>
            <a:ext cx="17145" cy="3625850"/>
          </a:xfrm>
          <a:prstGeom prst="line">
            <a:avLst/>
          </a:prstGeom>
          <a:ln w="28575" cmpd="sng">
            <a:solidFill>
              <a:srgbClr val="156587"/>
            </a:solidFill>
            <a:prstDash val="solid"/>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a:off x="1069975" y="1757045"/>
            <a:ext cx="10015220" cy="0"/>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cxnSp>
        <p:nvCxnSpPr>
          <p:cNvPr id="4" name="直接连接符 3"/>
          <p:cNvCxnSpPr/>
          <p:nvPr/>
        </p:nvCxnSpPr>
        <p:spPr>
          <a:xfrm>
            <a:off x="1069975" y="3357880"/>
            <a:ext cx="10015220" cy="0"/>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H="1">
            <a:off x="2150745" y="1745615"/>
            <a:ext cx="26670" cy="3626485"/>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1212215" y="2327910"/>
            <a:ext cx="808355" cy="368300"/>
          </a:xfrm>
          <a:prstGeom prst="rect">
            <a:avLst/>
          </a:prstGeom>
          <a:noFill/>
        </p:spPr>
        <p:txBody>
          <a:bodyPr wrap="square" rtlCol="0">
            <a:spAutoFit/>
          </a:bodyPr>
          <a:lstStyle/>
          <a:p>
            <a:r>
              <a:rPr lang="zh-CN" altLang="en-US"/>
              <a:t>类型</a:t>
            </a:r>
          </a:p>
        </p:txBody>
      </p:sp>
      <p:sp>
        <p:nvSpPr>
          <p:cNvPr id="43" name="文本框 42"/>
          <p:cNvSpPr txBox="1"/>
          <p:nvPr/>
        </p:nvSpPr>
        <p:spPr>
          <a:xfrm>
            <a:off x="5474335" y="1297305"/>
            <a:ext cx="1205230" cy="368300"/>
          </a:xfrm>
          <a:prstGeom prst="rect">
            <a:avLst/>
          </a:prstGeom>
          <a:noFill/>
        </p:spPr>
        <p:txBody>
          <a:bodyPr wrap="square" rtlCol="0">
            <a:spAutoFit/>
          </a:bodyPr>
          <a:lstStyle/>
          <a:p>
            <a:r>
              <a:rPr lang="zh-CN" altLang="en-US"/>
              <a:t>产品组件</a:t>
            </a:r>
          </a:p>
        </p:txBody>
      </p:sp>
      <p:sp>
        <p:nvSpPr>
          <p:cNvPr id="14" name="文本框 13"/>
          <p:cNvSpPr txBox="1"/>
          <p:nvPr/>
        </p:nvSpPr>
        <p:spPr>
          <a:xfrm>
            <a:off x="967105" y="5528945"/>
            <a:ext cx="10220325" cy="511810"/>
          </a:xfrm>
          <a:prstGeom prst="rect">
            <a:avLst/>
          </a:prstGeom>
          <a:noFill/>
        </p:spPr>
        <p:txBody>
          <a:bodyPr wrap="square" rtlCol="0">
            <a:noAutofit/>
          </a:bodyPr>
          <a:lstStyle/>
          <a:p>
            <a:r>
              <a:rPr lang="zh-CN" altLang="en-US" sz="2000" b="1">
                <a:solidFill>
                  <a:srgbClr val="DD5745"/>
                </a:solidFill>
              </a:rPr>
              <a:t>用户拿到设备即可插上光缆进行使用，适合专注上层应用软件，算法分析等用户。</a:t>
            </a:r>
          </a:p>
        </p:txBody>
      </p:sp>
      <p:pic>
        <p:nvPicPr>
          <p:cNvPr id="36" name="图片 35"/>
          <p:cNvPicPr>
            <a:picLocks noChangeAspect="1"/>
          </p:cNvPicPr>
          <p:nvPr/>
        </p:nvPicPr>
        <p:blipFill>
          <a:blip r:embed="rId3"/>
          <a:stretch>
            <a:fillRect/>
          </a:stretch>
        </p:blipFill>
        <p:spPr>
          <a:xfrm>
            <a:off x="2672715" y="2068195"/>
            <a:ext cx="1318895" cy="755015"/>
          </a:xfrm>
          <a:prstGeom prst="rect">
            <a:avLst/>
          </a:prstGeom>
        </p:spPr>
      </p:pic>
      <p:pic>
        <p:nvPicPr>
          <p:cNvPr id="41" name="图片 40"/>
          <p:cNvPicPr>
            <a:picLocks noChangeAspect="1"/>
          </p:cNvPicPr>
          <p:nvPr/>
        </p:nvPicPr>
        <p:blipFill>
          <a:blip r:embed="rId4"/>
          <a:stretch>
            <a:fillRect/>
          </a:stretch>
        </p:blipFill>
        <p:spPr>
          <a:xfrm>
            <a:off x="5532755" y="2022475"/>
            <a:ext cx="1584325" cy="733425"/>
          </a:xfrm>
          <a:prstGeom prst="rect">
            <a:avLst/>
          </a:prstGeom>
        </p:spPr>
      </p:pic>
      <p:pic>
        <p:nvPicPr>
          <p:cNvPr id="42" name="图片 41"/>
          <p:cNvPicPr>
            <a:picLocks noChangeAspect="1"/>
          </p:cNvPicPr>
          <p:nvPr/>
        </p:nvPicPr>
        <p:blipFill>
          <a:blip r:embed="rId4"/>
          <a:stretch>
            <a:fillRect/>
          </a:stretch>
        </p:blipFill>
        <p:spPr>
          <a:xfrm>
            <a:off x="8658225" y="1968500"/>
            <a:ext cx="1520825" cy="704215"/>
          </a:xfrm>
          <a:prstGeom prst="rect">
            <a:avLst/>
          </a:prstGeom>
        </p:spPr>
      </p:pic>
      <p:sp>
        <p:nvSpPr>
          <p:cNvPr id="55" name="文本框 54"/>
          <p:cNvSpPr txBox="1"/>
          <p:nvPr/>
        </p:nvSpPr>
        <p:spPr>
          <a:xfrm>
            <a:off x="2710815" y="2884805"/>
            <a:ext cx="1206500" cy="245110"/>
          </a:xfrm>
          <a:prstGeom prst="rect">
            <a:avLst/>
          </a:prstGeom>
          <a:noFill/>
        </p:spPr>
        <p:txBody>
          <a:bodyPr wrap="square" rtlCol="0">
            <a:spAutoFit/>
          </a:bodyPr>
          <a:lstStyle/>
          <a:p>
            <a:r>
              <a:rPr lang="zh-CN" altLang="en-US" sz="1000"/>
              <a:t>通用型</a:t>
            </a:r>
            <a:r>
              <a:rPr lang="en-US" altLang="zh-CN" sz="1000"/>
              <a:t>DAS</a:t>
            </a:r>
            <a:r>
              <a:rPr lang="zh-CN" altLang="en-US" sz="1000"/>
              <a:t>一体机</a:t>
            </a:r>
          </a:p>
        </p:txBody>
      </p:sp>
      <p:sp>
        <p:nvSpPr>
          <p:cNvPr id="56" name="文本框 55"/>
          <p:cNvSpPr txBox="1"/>
          <p:nvPr/>
        </p:nvSpPr>
        <p:spPr>
          <a:xfrm>
            <a:off x="5882640" y="2934335"/>
            <a:ext cx="1206500" cy="245110"/>
          </a:xfrm>
          <a:prstGeom prst="rect">
            <a:avLst/>
          </a:prstGeom>
          <a:noFill/>
        </p:spPr>
        <p:txBody>
          <a:bodyPr wrap="square" rtlCol="0">
            <a:spAutoFit/>
          </a:bodyPr>
          <a:lstStyle/>
          <a:p>
            <a:r>
              <a:rPr lang="zh-CN" altLang="en-US" sz="1000"/>
              <a:t>增强版</a:t>
            </a:r>
            <a:r>
              <a:rPr lang="en-US" altLang="zh-CN" sz="1000"/>
              <a:t>DAS</a:t>
            </a:r>
            <a:r>
              <a:rPr lang="zh-CN" altLang="en-US" sz="1000"/>
              <a:t>一体机</a:t>
            </a:r>
          </a:p>
        </p:txBody>
      </p:sp>
      <p:sp>
        <p:nvSpPr>
          <p:cNvPr id="57" name="文本框 56"/>
          <p:cNvSpPr txBox="1"/>
          <p:nvPr/>
        </p:nvSpPr>
        <p:spPr>
          <a:xfrm>
            <a:off x="8658860" y="2893060"/>
            <a:ext cx="1520190" cy="245110"/>
          </a:xfrm>
          <a:prstGeom prst="rect">
            <a:avLst/>
          </a:prstGeom>
          <a:noFill/>
        </p:spPr>
        <p:txBody>
          <a:bodyPr wrap="square" rtlCol="0">
            <a:spAutoFit/>
          </a:bodyPr>
          <a:lstStyle/>
          <a:p>
            <a:r>
              <a:rPr lang="zh-CN" altLang="en-US" sz="1000"/>
              <a:t>啁啾高性能</a:t>
            </a:r>
            <a:r>
              <a:rPr lang="en-US" altLang="zh-CN" sz="1000"/>
              <a:t>DAS</a:t>
            </a:r>
            <a:r>
              <a:rPr lang="zh-CN" altLang="en-US" sz="1000"/>
              <a:t>一体机</a:t>
            </a:r>
          </a:p>
        </p:txBody>
      </p:sp>
      <p:sp>
        <p:nvSpPr>
          <p:cNvPr id="3" name="文本框 2"/>
          <p:cNvSpPr txBox="1"/>
          <p:nvPr/>
        </p:nvSpPr>
        <p:spPr>
          <a:xfrm>
            <a:off x="1250950" y="3928110"/>
            <a:ext cx="803910" cy="368300"/>
          </a:xfrm>
          <a:prstGeom prst="rect">
            <a:avLst/>
          </a:prstGeom>
          <a:noFill/>
        </p:spPr>
        <p:txBody>
          <a:bodyPr wrap="square" rtlCol="0">
            <a:spAutoFit/>
          </a:bodyPr>
          <a:lstStyle/>
          <a:p>
            <a:r>
              <a:rPr lang="zh-CN" altLang="en-US"/>
              <a:t>特点</a:t>
            </a:r>
          </a:p>
        </p:txBody>
      </p:sp>
      <p:cxnSp>
        <p:nvCxnSpPr>
          <p:cNvPr id="5" name="直接连接符 4"/>
          <p:cNvCxnSpPr/>
          <p:nvPr/>
        </p:nvCxnSpPr>
        <p:spPr>
          <a:xfrm flipH="1">
            <a:off x="4946650" y="1789430"/>
            <a:ext cx="8890" cy="3547745"/>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a:off x="7864475" y="1771650"/>
            <a:ext cx="0" cy="3539490"/>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a:off x="1032510" y="5322570"/>
            <a:ext cx="10015220" cy="0"/>
          </a:xfrm>
          <a:prstGeom prst="line">
            <a:avLst/>
          </a:prstGeom>
          <a:ln w="12700" cmpd="sng">
            <a:solidFill>
              <a:srgbClr val="156587"/>
            </a:solidFill>
            <a:prstDash val="sysDot"/>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2292350" y="3591560"/>
            <a:ext cx="2539365" cy="1476375"/>
          </a:xfrm>
          <a:prstGeom prst="rect">
            <a:avLst/>
          </a:prstGeom>
          <a:noFill/>
        </p:spPr>
        <p:txBody>
          <a:bodyPr wrap="square" rtlCol="0">
            <a:spAutoFit/>
          </a:bodyPr>
          <a:lstStyle/>
          <a:p>
            <a:pPr marL="285750" indent="-285750">
              <a:buFont typeface="Wingdings" panose="05000000000000000000" charset="0"/>
              <a:buChar char="l"/>
            </a:pPr>
            <a:r>
              <a:rPr lang="zh-CN" altLang="en-US"/>
              <a:t>性价比高</a:t>
            </a:r>
          </a:p>
          <a:p>
            <a:pPr marL="285750" indent="-285750">
              <a:buFont typeface="Wingdings" panose="05000000000000000000" charset="0"/>
              <a:buChar char="l"/>
            </a:pPr>
            <a:r>
              <a:rPr lang="zh-CN" altLang="en-US"/>
              <a:t>空间分辨率</a:t>
            </a:r>
            <a:r>
              <a:rPr lang="en-US" altLang="zh-CN"/>
              <a:t>6~10</a:t>
            </a:r>
            <a:r>
              <a:rPr lang="zh-CN" altLang="en-US"/>
              <a:t>米</a:t>
            </a:r>
          </a:p>
          <a:p>
            <a:pPr marL="285750" indent="-285750">
              <a:buFont typeface="Wingdings" panose="05000000000000000000" charset="0"/>
              <a:buChar char="l"/>
            </a:pPr>
            <a:r>
              <a:rPr lang="zh-CN" altLang="en-US"/>
              <a:t>光缆全解调</a:t>
            </a:r>
          </a:p>
          <a:p>
            <a:pPr marL="285750" indent="-285750">
              <a:buFont typeface="Wingdings" panose="05000000000000000000" charset="0"/>
              <a:buChar char="l"/>
            </a:pPr>
            <a:r>
              <a:rPr lang="zh-CN" altLang="en-US"/>
              <a:t>解调灵活性高（可灵活修改不同算法）</a:t>
            </a:r>
          </a:p>
        </p:txBody>
      </p:sp>
      <p:sp>
        <p:nvSpPr>
          <p:cNvPr id="15" name="文本框 14"/>
          <p:cNvSpPr txBox="1"/>
          <p:nvPr/>
        </p:nvSpPr>
        <p:spPr>
          <a:xfrm>
            <a:off x="5069205" y="3564890"/>
            <a:ext cx="2781300" cy="1198880"/>
          </a:xfrm>
          <a:prstGeom prst="rect">
            <a:avLst/>
          </a:prstGeom>
          <a:noFill/>
        </p:spPr>
        <p:txBody>
          <a:bodyPr wrap="square" rtlCol="0">
            <a:spAutoFit/>
          </a:bodyPr>
          <a:lstStyle/>
          <a:p>
            <a:pPr marL="285750" indent="-285750">
              <a:buFont typeface="Wingdings" panose="05000000000000000000" charset="0"/>
              <a:buChar char="l"/>
            </a:pPr>
            <a:r>
              <a:rPr lang="zh-CN" altLang="en-US">
                <a:solidFill>
                  <a:schemeClr val="tx1"/>
                </a:solidFill>
                <a:sym typeface="+mn-ea"/>
              </a:rPr>
              <a:t>相干衰落抑制</a:t>
            </a:r>
          </a:p>
          <a:p>
            <a:pPr marL="285750" indent="-285750">
              <a:buFont typeface="Wingdings" panose="05000000000000000000" charset="0"/>
              <a:buChar char="l"/>
            </a:pPr>
            <a:r>
              <a:rPr lang="zh-CN" altLang="en-US"/>
              <a:t>空间分辨率</a:t>
            </a:r>
            <a:r>
              <a:rPr lang="en-US" altLang="zh-CN"/>
              <a:t>6~10</a:t>
            </a:r>
            <a:r>
              <a:rPr lang="zh-CN" altLang="en-US"/>
              <a:t>米</a:t>
            </a:r>
            <a:endParaRPr lang="en-US" altLang="zh-CN"/>
          </a:p>
          <a:p>
            <a:pPr marL="285750" indent="-285750">
              <a:buFont typeface="Wingdings" panose="05000000000000000000" charset="0"/>
              <a:buChar char="l"/>
            </a:pPr>
            <a:r>
              <a:rPr lang="zh-CN" altLang="en-US"/>
              <a:t>光缆全解调</a:t>
            </a:r>
          </a:p>
          <a:p>
            <a:pPr marL="285750" indent="-285750">
              <a:buFont typeface="Wingdings" panose="05000000000000000000" charset="0"/>
              <a:buChar char="l"/>
            </a:pPr>
            <a:r>
              <a:rPr lang="en-US" altLang="zh-CN"/>
              <a:t>TCP</a:t>
            </a:r>
            <a:r>
              <a:rPr lang="zh-CN" altLang="en-US"/>
              <a:t>协议输出振动信号</a:t>
            </a:r>
          </a:p>
        </p:txBody>
      </p:sp>
      <p:sp>
        <p:nvSpPr>
          <p:cNvPr id="16" name="文本框 15"/>
          <p:cNvSpPr txBox="1"/>
          <p:nvPr/>
        </p:nvSpPr>
        <p:spPr>
          <a:xfrm>
            <a:off x="8200390" y="3630930"/>
            <a:ext cx="3267075" cy="1476375"/>
          </a:xfrm>
          <a:prstGeom prst="rect">
            <a:avLst/>
          </a:prstGeom>
          <a:noFill/>
        </p:spPr>
        <p:txBody>
          <a:bodyPr wrap="square" rtlCol="0">
            <a:spAutoFit/>
          </a:bodyPr>
          <a:lstStyle/>
          <a:p>
            <a:pPr marL="285750" indent="-285750">
              <a:buFont typeface="Wingdings" panose="05000000000000000000" charset="0"/>
              <a:buChar char="l"/>
            </a:pPr>
            <a:r>
              <a:rPr lang="zh-CN" altLang="en-US"/>
              <a:t>空间分辨率</a:t>
            </a:r>
            <a:r>
              <a:rPr lang="en-US"/>
              <a:t>2</a:t>
            </a:r>
            <a:r>
              <a:rPr lang="zh-CN" altLang="en-US"/>
              <a:t>米</a:t>
            </a:r>
          </a:p>
          <a:p>
            <a:pPr marL="285750" indent="-285750">
              <a:buFont typeface="Wingdings" panose="05000000000000000000" charset="0"/>
              <a:buChar char="l"/>
            </a:pPr>
            <a:r>
              <a:rPr lang="zh-CN" altLang="en-US"/>
              <a:t>相干衰落抑制</a:t>
            </a:r>
          </a:p>
          <a:p>
            <a:pPr marL="285750" indent="-285750">
              <a:buFont typeface="Wingdings" panose="05000000000000000000" charset="0"/>
              <a:buChar char="l"/>
            </a:pPr>
            <a:r>
              <a:rPr lang="zh-CN" altLang="en-US"/>
              <a:t>光缆全解调</a:t>
            </a:r>
          </a:p>
          <a:p>
            <a:pPr marL="285750" indent="-285750">
              <a:buFont typeface="Wingdings" panose="05000000000000000000" charset="0"/>
              <a:buChar char="l"/>
            </a:pPr>
            <a:r>
              <a:rPr lang="zh-CN" altLang="en-US"/>
              <a:t>灵敏度高，信噪比高</a:t>
            </a:r>
          </a:p>
          <a:p>
            <a:pPr marL="285750" indent="-285750">
              <a:buFont typeface="Wingdings" panose="05000000000000000000" charset="0"/>
              <a:buChar char="l"/>
            </a:pPr>
            <a:r>
              <a:rPr lang="en-US" altLang="zh-CN"/>
              <a:t>TCP</a:t>
            </a:r>
            <a:r>
              <a:rPr lang="zh-CN" altLang="en-US"/>
              <a:t>协议输出振动信号</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分布式光纤振动光电产品</a:t>
            </a:r>
            <a:r>
              <a:rPr lang="en-US" altLang="zh-CN"/>
              <a:t> -  </a:t>
            </a:r>
            <a:r>
              <a:rPr lang="zh-CN" altLang="en-US"/>
              <a:t>方案三</a:t>
            </a:r>
          </a:p>
        </p:txBody>
      </p:sp>
      <p:graphicFrame>
        <p:nvGraphicFramePr>
          <p:cNvPr id="13" name="表格 12"/>
          <p:cNvGraphicFramePr/>
          <p:nvPr>
            <p:custDataLst>
              <p:tags r:id="rId2"/>
            </p:custDataLst>
          </p:nvPr>
        </p:nvGraphicFramePr>
        <p:xfrm>
          <a:off x="607695" y="1045845"/>
          <a:ext cx="10807065" cy="5476875"/>
        </p:xfrm>
        <a:graphic>
          <a:graphicData uri="http://schemas.openxmlformats.org/drawingml/2006/table">
            <a:tbl>
              <a:tblPr/>
              <a:tblGrid>
                <a:gridCol w="1801495">
                  <a:extLst>
                    <a:ext uri="{9D8B030D-6E8A-4147-A177-3AD203B41FA5}">
                      <a16:colId xmlns:a16="http://schemas.microsoft.com/office/drawing/2014/main" val="20000"/>
                    </a:ext>
                  </a:extLst>
                </a:gridCol>
                <a:gridCol w="3044190">
                  <a:extLst>
                    <a:ext uri="{9D8B030D-6E8A-4147-A177-3AD203B41FA5}">
                      <a16:colId xmlns:a16="http://schemas.microsoft.com/office/drawing/2014/main" val="20001"/>
                    </a:ext>
                  </a:extLst>
                </a:gridCol>
                <a:gridCol w="3043555">
                  <a:extLst>
                    <a:ext uri="{9D8B030D-6E8A-4147-A177-3AD203B41FA5}">
                      <a16:colId xmlns:a16="http://schemas.microsoft.com/office/drawing/2014/main" val="20002"/>
                    </a:ext>
                  </a:extLst>
                </a:gridCol>
                <a:gridCol w="2917825">
                  <a:extLst>
                    <a:ext uri="{9D8B030D-6E8A-4147-A177-3AD203B41FA5}">
                      <a16:colId xmlns:a16="http://schemas.microsoft.com/office/drawing/2014/main" val="20003"/>
                    </a:ext>
                  </a:extLst>
                </a:gridCol>
              </a:tblGrid>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产品型号：</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solidFill>
                      <a:srgbClr val="5B9BD5"/>
                    </a:solidFill>
                  </a:tcPr>
                </a:tc>
                <a:tc>
                  <a:txBody>
                    <a:bodyPr/>
                    <a:lstStyle/>
                    <a:p>
                      <a:pPr algn="ctr" fontAlgn="ctr"/>
                      <a:r>
                        <a:rPr lang="zh-CN" altLang="en-US" sz="1000" b="1" i="0">
                          <a:solidFill>
                            <a:srgbClr val="FFFFFF"/>
                          </a:solidFill>
                          <a:latin typeface="Times New Roman" panose="02020603050405020304" charset="0"/>
                          <a:ea typeface="微软雅黑" panose="020B0503020204020204" charset="-122"/>
                          <a:cs typeface="Times New Roman" panose="02020603050405020304" charset="0"/>
                        </a:rPr>
                        <a:t>通用型</a:t>
                      </a:r>
                      <a:r>
                        <a:rPr lang="en-US" altLang="zh-CN" sz="1000" b="1" i="0">
                          <a:solidFill>
                            <a:srgbClr val="FFFFFF"/>
                          </a:solidFill>
                          <a:latin typeface="Times New Roman" panose="02020603050405020304" charset="0"/>
                          <a:ea typeface="微软雅黑" panose="020B0503020204020204" charset="-122"/>
                          <a:cs typeface="Times New Roman" panose="02020603050405020304" charset="0"/>
                        </a:rPr>
                        <a:t>DAS</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solidFill>
                      <a:srgbClr val="5B9BD5"/>
                    </a:solidFill>
                  </a:tcPr>
                </a:tc>
                <a:tc>
                  <a:txBody>
                    <a:bodyPr/>
                    <a:lstStyle/>
                    <a:p>
                      <a:pPr algn="ctr" fontAlgn="ctr"/>
                      <a:r>
                        <a:rPr lang="zh-CN" altLang="en-US" sz="1000" b="1" i="0">
                          <a:solidFill>
                            <a:srgbClr val="FFFFFF"/>
                          </a:solidFill>
                          <a:latin typeface="Times New Roman" panose="02020603050405020304" charset="0"/>
                          <a:ea typeface="微软雅黑" panose="020B0503020204020204" charset="-122"/>
                          <a:cs typeface="Times New Roman" panose="02020603050405020304" charset="0"/>
                        </a:rPr>
                        <a:t>增强型</a:t>
                      </a:r>
                      <a:r>
                        <a:rPr lang="en-US" altLang="zh-CN" sz="1000" b="1" i="0">
                          <a:solidFill>
                            <a:srgbClr val="FFFFFF"/>
                          </a:solidFill>
                          <a:latin typeface="Times New Roman" panose="02020603050405020304" charset="0"/>
                          <a:ea typeface="微软雅黑" panose="020B0503020204020204" charset="-122"/>
                          <a:cs typeface="Times New Roman" panose="02020603050405020304" charset="0"/>
                        </a:rPr>
                        <a:t>DAS</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solidFill>
                      <a:srgbClr val="5B9BD5"/>
                    </a:solidFill>
                  </a:tcPr>
                </a:tc>
                <a:tc>
                  <a:txBody>
                    <a:bodyPr/>
                    <a:lstStyle/>
                    <a:p>
                      <a:pPr algn="ctr" fontAlgn="ctr"/>
                      <a:r>
                        <a:rPr lang="zh-CN" altLang="en-US" sz="1000" b="1" i="0">
                          <a:solidFill>
                            <a:srgbClr val="FFFFFF"/>
                          </a:solidFill>
                          <a:latin typeface="Times New Roman" panose="02020603050405020304" charset="0"/>
                          <a:ea typeface="微软雅黑" panose="020B0503020204020204" charset="-122"/>
                          <a:cs typeface="Times New Roman" panose="02020603050405020304" charset="0"/>
                        </a:rPr>
                        <a:t>高性能</a:t>
                      </a:r>
                      <a:r>
                        <a:rPr lang="en-US" altLang="zh-CN" sz="1000" b="1" i="0">
                          <a:solidFill>
                            <a:srgbClr val="FFFFFF"/>
                          </a:solidFill>
                          <a:latin typeface="Times New Roman" panose="02020603050405020304" charset="0"/>
                          <a:ea typeface="微软雅黑" panose="020B0503020204020204" charset="-122"/>
                          <a:cs typeface="Times New Roman" panose="02020603050405020304" charset="0"/>
                        </a:rPr>
                        <a:t>DAS</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5B9BD5"/>
                      </a:solidFill>
                      <a:prstDash val="solid"/>
                      <a:headEnd type="none" w="med" len="med"/>
                      <a:tailEnd type="none" w="med" len="med"/>
                    </a:lnB>
                    <a:solidFill>
                      <a:srgbClr val="5B9BD5"/>
                    </a:solidFill>
                  </a:tcPr>
                </a:tc>
                <a:extLst>
                  <a:ext uri="{0D108BD9-81ED-4DB2-BD59-A6C34878D82A}">
                    <a16:rowId xmlns:a16="http://schemas.microsoft.com/office/drawing/2014/main" val="10000"/>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调制方案：</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单脉冲调制</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单脉冲调制</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扫频调制</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5B9BD5"/>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extLst>
                  <a:ext uri="{0D108BD9-81ED-4DB2-BD59-A6C34878D82A}">
                    <a16:rowId xmlns:a16="http://schemas.microsoft.com/office/drawing/2014/main" val="10001"/>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解调方式：</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数字</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IQ</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解调，</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fpga+</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上位机解调</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数字</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IQ</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解调，</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fpga+</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上位机解调</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啁秋解调</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extLst>
                  <a:ext uri="{0D108BD9-81ED-4DB2-BD59-A6C34878D82A}">
                    <a16:rowId xmlns:a16="http://schemas.microsoft.com/office/drawing/2014/main" val="10002"/>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相干衰落抑制：</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未实现（用户可以自己实现）</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可实现</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可实现</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extLst>
                  <a:ext uri="{0D108BD9-81ED-4DB2-BD59-A6C34878D82A}">
                    <a16:rowId xmlns:a16="http://schemas.microsoft.com/office/drawing/2014/main" val="10003"/>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全域相位解调：</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可实现</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可实现</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可实现</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extLst>
                  <a:ext uri="{0D108BD9-81ED-4DB2-BD59-A6C34878D82A}">
                    <a16:rowId xmlns:a16="http://schemas.microsoft.com/office/drawing/2014/main" val="10004"/>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空间分辨率：</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6-10</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米（极限</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2-3</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米）</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6-10</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米（极限</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2-3</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米）</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2</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米</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extLst>
                  <a:ext uri="{0D108BD9-81ED-4DB2-BD59-A6C34878D82A}">
                    <a16:rowId xmlns:a16="http://schemas.microsoft.com/office/drawing/2014/main" val="10005"/>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信噪比：</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一般</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一般</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高</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extLst>
                  <a:ext uri="{0D108BD9-81ED-4DB2-BD59-A6C34878D82A}">
                    <a16:rowId xmlns:a16="http://schemas.microsoft.com/office/drawing/2014/main" val="10006"/>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灵敏度：</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一般</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一般</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高</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extLst>
                  <a:ext uri="{0D108BD9-81ED-4DB2-BD59-A6C34878D82A}">
                    <a16:rowId xmlns:a16="http://schemas.microsoft.com/office/drawing/2014/main" val="10007"/>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市场普遍性：</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多（基本都是此方案）</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少</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少（国内</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2-3</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家）</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extLst>
                  <a:ext uri="{0D108BD9-81ED-4DB2-BD59-A6C34878D82A}">
                    <a16:rowId xmlns:a16="http://schemas.microsoft.com/office/drawing/2014/main" val="10008"/>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采集信号：</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中频信号</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IQ</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信号采集</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中频信号（完整信号采集）</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extLst>
                  <a:ext uri="{0D108BD9-81ED-4DB2-BD59-A6C34878D82A}">
                    <a16:rowId xmlns:a16="http://schemas.microsoft.com/office/drawing/2014/main" val="10009"/>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采集通道：</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单通道</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双通道</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单通道</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extLst>
                  <a:ext uri="{0D108BD9-81ED-4DB2-BD59-A6C34878D82A}">
                    <a16:rowId xmlns:a16="http://schemas.microsoft.com/office/drawing/2014/main" val="10010"/>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解调灵活性：</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高（可灵活修改不同算法）</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低（固定单一</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IQ</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解调算法）</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rPr>
                        <a:t>高（可灵活修改不同算法）</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extLst>
                  <a:ext uri="{0D108BD9-81ED-4DB2-BD59-A6C34878D82A}">
                    <a16:rowId xmlns:a16="http://schemas.microsoft.com/office/drawing/2014/main" val="10011"/>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探测距离：</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40km/50km</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40km/50km</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20km/40km</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extLst>
                  <a:ext uri="{0D108BD9-81ED-4DB2-BD59-A6C34878D82A}">
                    <a16:rowId xmlns:a16="http://schemas.microsoft.com/office/drawing/2014/main" val="10012"/>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探测频率：</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hlinkClick r:id="rId4" action="ppaction://hlinkfile" tooltip="mailto:50kHz@1km"/>
                        </a:rPr>
                        <a:t>50kHz@1km</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hlinkClick r:id="rId4" action="ppaction://hlinkfile"/>
                        </a:rPr>
                        <a:t>50kHz@1km</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hlinkClick r:id="rId4" action="ppaction://hlinkfile"/>
                        </a:rPr>
                        <a:t>50kHz@1km</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extLst>
                  <a:ext uri="{0D108BD9-81ED-4DB2-BD59-A6C34878D82A}">
                    <a16:rowId xmlns:a16="http://schemas.microsoft.com/office/drawing/2014/main" val="10013"/>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响应频段：</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1Hz-20kHz(</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距离相关</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1Hz-20kHz(</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距离相关</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1Hz-20kHz(</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距离相关</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extLst>
                  <a:ext uri="{0D108BD9-81ED-4DB2-BD59-A6C34878D82A}">
                    <a16:rowId xmlns:a16="http://schemas.microsoft.com/office/drawing/2014/main" val="10014"/>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光纤类型：</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单模</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G652/G652D</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单模</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G652/G652D</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单模</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G652/G652D</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extLst>
                  <a:ext uri="{0D108BD9-81ED-4DB2-BD59-A6C34878D82A}">
                    <a16:rowId xmlns:a16="http://schemas.microsoft.com/office/drawing/2014/main" val="10015"/>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光纤接口：</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FC/APC</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FC/APC</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FC/APC</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extLst>
                  <a:ext uri="{0D108BD9-81ED-4DB2-BD59-A6C34878D82A}">
                    <a16:rowId xmlns:a16="http://schemas.microsoft.com/office/drawing/2014/main" val="10016"/>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通讯接口：</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PCIE/</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以太网</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PCIE/</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以太网</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PCIE/</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以太网</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extLst>
                  <a:ext uri="{0D108BD9-81ED-4DB2-BD59-A6C34878D82A}">
                    <a16:rowId xmlns:a16="http://schemas.microsoft.com/office/drawing/2014/main" val="10017"/>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工作温度：</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 -20℃-60℃</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 -20℃-60℃</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 -20℃-60℃</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extLst>
                  <a:ext uri="{0D108BD9-81ED-4DB2-BD59-A6C34878D82A}">
                    <a16:rowId xmlns:a16="http://schemas.microsoft.com/office/drawing/2014/main" val="10018"/>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存储温度：</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 -40℃-70℃</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 -40℃-70℃</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 -40℃-70℃</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extLst>
                  <a:ext uri="{0D108BD9-81ED-4DB2-BD59-A6C34878D82A}">
                    <a16:rowId xmlns:a16="http://schemas.microsoft.com/office/drawing/2014/main" val="10019"/>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尺寸：</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宽</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深</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高：</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482*390*133mm</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宽</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深</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高：</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482*500*178mm</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tc>
                  <a:txBody>
                    <a:bodyPr/>
                    <a:lstStyle/>
                    <a:p>
                      <a:pPr algn="ctr" fontAlgn="ct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宽</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深</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t>
                      </a:r>
                      <a:r>
                        <a:rPr lang="zh-CN" altLang="en-US" sz="1000" b="0" i="0">
                          <a:solidFill>
                            <a:srgbClr val="000000"/>
                          </a:solidFill>
                          <a:latin typeface="Times New Roman" panose="02020603050405020304" charset="0"/>
                          <a:ea typeface="微软雅黑" panose="020B0503020204020204" charset="-122"/>
                          <a:cs typeface="Times New Roman" panose="02020603050405020304" charset="0"/>
                        </a:rPr>
                        <a:t>高：</a:t>
                      </a: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482*500*178mm</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EEF4FB"/>
                    </a:solidFill>
                  </a:tcPr>
                </a:tc>
                <a:extLst>
                  <a:ext uri="{0D108BD9-81ED-4DB2-BD59-A6C34878D82A}">
                    <a16:rowId xmlns:a16="http://schemas.microsoft.com/office/drawing/2014/main" val="10020"/>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供电：</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5B9BD5"/>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AC220V</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AC220V</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AC220V</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BDD7EE"/>
                      </a:solidFill>
                      <a:prstDash val="solid"/>
                      <a:headEnd type="none" w="med" len="med"/>
                      <a:tailEnd type="none" w="med" len="med"/>
                    </a:lnB>
                    <a:solidFill>
                      <a:srgbClr val="FFFFFF"/>
                    </a:solidFill>
                  </a:tcPr>
                </a:tc>
                <a:extLst>
                  <a:ext uri="{0D108BD9-81ED-4DB2-BD59-A6C34878D82A}">
                    <a16:rowId xmlns:a16="http://schemas.microsoft.com/office/drawing/2014/main" val="10021"/>
                  </a:ext>
                </a:extLst>
              </a:tr>
              <a:tr h="238125">
                <a:tc>
                  <a:txBody>
                    <a:bodyPr/>
                    <a:lstStyle/>
                    <a:p>
                      <a:pPr algn="ctr" fontAlgn="ctr"/>
                      <a:r>
                        <a:rPr lang="zh-CN" altLang="en-US" sz="1000" b="1" i="0">
                          <a:solidFill>
                            <a:srgbClr val="FFFFFF"/>
                          </a:solidFill>
                          <a:latin typeface="Times New Roman" panose="02020603050405020304" charset="0"/>
                          <a:ea typeface="微软雅黑" panose="020B0503020204020204" charset="-122"/>
                        </a:rPr>
                        <a:t>功耗：</a:t>
                      </a:r>
                    </a:p>
                  </a:txBody>
                  <a:tcPr marL="9842" marR="9842" marT="9842" marB="0" anchor="ctr">
                    <a:lnL w="6350" cap="flat" cmpd="sng">
                      <a:solidFill>
                        <a:srgbClr val="5B9BD5"/>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5B9BD5"/>
                      </a:solidFill>
                      <a:prstDash val="solid"/>
                      <a:headEnd type="none" w="med" len="med"/>
                      <a:tailEnd type="none" w="med" len="med"/>
                    </a:lnB>
                    <a:solidFill>
                      <a:srgbClr val="5B9BD5"/>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220W</a:t>
                      </a:r>
                    </a:p>
                  </a:txBody>
                  <a:tcPr marL="9842" marR="9842" marT="9842" marB="0" anchor="ctr">
                    <a:lnL w="6350" cap="flat" cmpd="sng">
                      <a:solidFill>
                        <a:srgbClr val="5B9BD5"/>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5B9BD5"/>
                      </a:solidFill>
                      <a:prstDash val="solid"/>
                      <a:headEnd type="none" w="med" len="med"/>
                      <a:tailEnd type="none" w="med" len="med"/>
                    </a:lnB>
                    <a:solidFill>
                      <a:srgbClr val="EEF4FB"/>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480W</a:t>
                      </a:r>
                    </a:p>
                  </a:txBody>
                  <a:tcPr marL="9842" marR="9842" marT="9842" marB="0" anchor="ctr">
                    <a:lnL w="6350" cap="flat" cmpd="sng">
                      <a:solidFill>
                        <a:srgbClr val="BDD7EE"/>
                      </a:solidFill>
                      <a:prstDash val="solid"/>
                      <a:headEnd type="none" w="med" len="med"/>
                      <a:tailEnd type="none" w="med" len="med"/>
                    </a:lnL>
                    <a:lnR w="6350" cap="flat" cmpd="sng">
                      <a:solidFill>
                        <a:srgbClr val="BDD7EE"/>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5B9BD5"/>
                      </a:solidFill>
                      <a:prstDash val="solid"/>
                      <a:headEnd type="none" w="med" len="med"/>
                      <a:tailEnd type="none" w="med" len="med"/>
                    </a:lnB>
                    <a:solidFill>
                      <a:srgbClr val="EEF4FB"/>
                    </a:solidFill>
                  </a:tcPr>
                </a:tc>
                <a:tc>
                  <a:txBody>
                    <a:bodyPr/>
                    <a:lstStyle/>
                    <a:p>
                      <a:pPr algn="ctr" fontAlgn="ctr"/>
                      <a:r>
                        <a:rPr lang="en-US" altLang="zh-CN" sz="1000" b="0" i="0">
                          <a:solidFill>
                            <a:srgbClr val="000000"/>
                          </a:solidFill>
                          <a:latin typeface="Times New Roman" panose="02020603050405020304" charset="0"/>
                          <a:ea typeface="微软雅黑" panose="020B0503020204020204" charset="-122"/>
                          <a:cs typeface="Times New Roman" panose="02020603050405020304" charset="0"/>
                        </a:rPr>
                        <a:t>480W</a:t>
                      </a:r>
                    </a:p>
                  </a:txBody>
                  <a:tcPr marL="9842" marR="9842" marT="9842" marB="0" anchor="ctr">
                    <a:lnL w="6350" cap="flat" cmpd="sng">
                      <a:solidFill>
                        <a:srgbClr val="BDD7EE"/>
                      </a:solidFill>
                      <a:prstDash val="solid"/>
                      <a:headEnd type="none" w="med" len="med"/>
                      <a:tailEnd type="none" w="med" len="med"/>
                    </a:lnL>
                    <a:lnR w="6350" cap="flat" cmpd="sng">
                      <a:solidFill>
                        <a:srgbClr val="5B9BD5"/>
                      </a:solidFill>
                      <a:prstDash val="solid"/>
                      <a:headEnd type="none" w="med" len="med"/>
                      <a:tailEnd type="none" w="med" len="med"/>
                    </a:lnR>
                    <a:lnT w="6350" cap="flat" cmpd="sng">
                      <a:solidFill>
                        <a:srgbClr val="BDD7EE"/>
                      </a:solidFill>
                      <a:prstDash val="solid"/>
                      <a:headEnd type="none" w="med" len="med"/>
                      <a:tailEnd type="none" w="med" len="med"/>
                    </a:lnT>
                    <a:lnB w="6350" cap="flat" cmpd="sng">
                      <a:solidFill>
                        <a:srgbClr val="5B9BD5"/>
                      </a:solidFill>
                      <a:prstDash val="solid"/>
                      <a:headEnd type="none" w="med" len="med"/>
                      <a:tailEnd type="none" w="med" len="med"/>
                    </a:lnB>
                    <a:solidFill>
                      <a:srgbClr val="EEF4FB"/>
                    </a:solidFill>
                  </a:tcPr>
                </a:tc>
                <a:extLst>
                  <a:ext uri="{0D108BD9-81ED-4DB2-BD59-A6C34878D82A}">
                    <a16:rowId xmlns:a16="http://schemas.microsoft.com/office/drawing/2014/main" val="10022"/>
                  </a:ext>
                </a:extLst>
              </a:tr>
            </a:tbl>
          </a:graphicData>
        </a:graphic>
      </p:graphicFrame>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光翼智能</a:t>
            </a:r>
            <a:r>
              <a:rPr lang="en-US" altLang="zh-CN"/>
              <a:t>DVS&amp;DAS</a:t>
            </a:r>
            <a:r>
              <a:rPr lang="zh-CN" altLang="en-US"/>
              <a:t>硬件一体机</a:t>
            </a:r>
          </a:p>
        </p:txBody>
      </p:sp>
      <p:pic>
        <p:nvPicPr>
          <p:cNvPr id="5" name="内容占位符 4"/>
          <p:cNvPicPr>
            <a:picLocks noGrp="1" noChangeAspect="1"/>
          </p:cNvPicPr>
          <p:nvPr>
            <p:ph idx="1"/>
            <p:custDataLst>
              <p:tags r:id="rId2"/>
            </p:custDataLst>
          </p:nvPr>
        </p:nvPicPr>
        <p:blipFill>
          <a:blip r:embed="rId5"/>
          <a:stretch>
            <a:fillRect/>
          </a:stretch>
        </p:blipFill>
        <p:spPr>
          <a:xfrm>
            <a:off x="721360" y="1490345"/>
            <a:ext cx="6356985" cy="4759325"/>
          </a:xfrm>
          <a:prstGeom prst="rect">
            <a:avLst/>
          </a:prstGeom>
        </p:spPr>
      </p:pic>
      <p:pic>
        <p:nvPicPr>
          <p:cNvPr id="7" name="图片 6"/>
          <p:cNvPicPr>
            <a:picLocks noChangeAspect="1"/>
          </p:cNvPicPr>
          <p:nvPr>
            <p:custDataLst>
              <p:tags r:id="rId3"/>
            </p:custDataLst>
          </p:nvPr>
        </p:nvPicPr>
        <p:blipFill>
          <a:blip r:embed="rId6"/>
          <a:stretch>
            <a:fillRect/>
          </a:stretch>
        </p:blipFill>
        <p:spPr>
          <a:xfrm>
            <a:off x="7205345" y="1490345"/>
            <a:ext cx="4586605" cy="475424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通用版</a:t>
            </a:r>
            <a:r>
              <a:rPr lang="en-US" altLang="zh-CN"/>
              <a:t>-</a:t>
            </a:r>
            <a:r>
              <a:rPr lang="zh-CN" altLang="en-US"/>
              <a:t>数据接口及二次开发</a:t>
            </a:r>
          </a:p>
        </p:txBody>
      </p:sp>
      <p:pic>
        <p:nvPicPr>
          <p:cNvPr id="35" name="图片 34"/>
          <p:cNvPicPr>
            <a:picLocks noChangeAspect="1"/>
          </p:cNvPicPr>
          <p:nvPr/>
        </p:nvPicPr>
        <p:blipFill>
          <a:blip r:embed="rId3"/>
          <a:stretch>
            <a:fillRect/>
          </a:stretch>
        </p:blipFill>
        <p:spPr>
          <a:xfrm>
            <a:off x="7984490" y="1334135"/>
            <a:ext cx="3162935" cy="2479675"/>
          </a:xfrm>
          <a:prstGeom prst="rect">
            <a:avLst/>
          </a:prstGeom>
        </p:spPr>
      </p:pic>
      <p:sp>
        <p:nvSpPr>
          <p:cNvPr id="3" name="文本框 2"/>
          <p:cNvSpPr txBox="1"/>
          <p:nvPr/>
        </p:nvSpPr>
        <p:spPr>
          <a:xfrm>
            <a:off x="1050290" y="1414145"/>
            <a:ext cx="6228715" cy="4246245"/>
          </a:xfrm>
          <a:prstGeom prst="rect">
            <a:avLst/>
          </a:prstGeom>
          <a:noFill/>
        </p:spPr>
        <p:txBody>
          <a:bodyPr wrap="square" rtlCol="0">
            <a:spAutoFit/>
          </a:bodyPr>
          <a:lstStyle/>
          <a:p>
            <a:pPr marL="285750" indent="-285750">
              <a:buFont typeface="Wingdings" panose="05000000000000000000" charset="0"/>
              <a:buChar char="l"/>
            </a:pPr>
            <a:r>
              <a:rPr lang="zh-CN" altLang="en-US" sz="2400"/>
              <a:t>调用采集卡的接口采集振动数据</a:t>
            </a:r>
          </a:p>
          <a:p>
            <a:pPr marL="742950" lvl="1" indent="-285750">
              <a:buFont typeface="Wingdings" panose="05000000000000000000" charset="0"/>
              <a:buChar char="l"/>
            </a:pPr>
            <a:r>
              <a:rPr lang="zh-CN" altLang="en-US"/>
              <a:t>接口形式以动态链接库</a:t>
            </a:r>
            <a:r>
              <a:rPr lang="en-US" altLang="zh-CN"/>
              <a:t>(.dll</a:t>
            </a:r>
            <a:r>
              <a:rPr lang="zh-CN" altLang="en-US"/>
              <a:t>文件或</a:t>
            </a:r>
            <a:r>
              <a:rPr lang="en-US" altLang="zh-CN"/>
              <a:t>.so</a:t>
            </a:r>
            <a:r>
              <a:rPr lang="zh-CN" altLang="en-US"/>
              <a:t>文件）形式提供</a:t>
            </a:r>
          </a:p>
          <a:p>
            <a:pPr marL="742950" lvl="1" indent="-285750">
              <a:buFont typeface="Wingdings" panose="05000000000000000000" charset="0"/>
              <a:buChar char="l"/>
            </a:pPr>
            <a:r>
              <a:rPr lang="zh-CN" altLang="en-US"/>
              <a:t>用户可以使用自己擅长的语言或平台进行调用，</a:t>
            </a:r>
            <a:r>
              <a:rPr lang="en-US" altLang="zh-CN"/>
              <a:t>C/C++/Python/ QT/LabView</a:t>
            </a:r>
            <a:r>
              <a:rPr lang="zh-CN" altLang="en-US"/>
              <a:t>等</a:t>
            </a:r>
            <a:r>
              <a:rPr lang="en-US" altLang="zh-CN"/>
              <a:t> </a:t>
            </a:r>
          </a:p>
          <a:p>
            <a:pPr marL="742950" lvl="1" indent="-285750">
              <a:buFont typeface="Wingdings" panose="05000000000000000000" charset="0"/>
              <a:buChar char="l"/>
            </a:pPr>
            <a:r>
              <a:rPr lang="zh-CN" altLang="en-US"/>
              <a:t>支持</a:t>
            </a:r>
            <a:r>
              <a:rPr lang="en-US" altLang="zh-CN"/>
              <a:t>Windows/Linux</a:t>
            </a:r>
            <a:r>
              <a:rPr lang="zh-CN" altLang="en-US"/>
              <a:t>操作系统</a:t>
            </a:r>
          </a:p>
          <a:p>
            <a:pPr marL="742950" lvl="1"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sz="2400"/>
              <a:t>数据格式</a:t>
            </a:r>
          </a:p>
          <a:p>
            <a:pPr marL="742950" lvl="1" indent="-285750">
              <a:buFont typeface="Wingdings" panose="05000000000000000000" charset="0"/>
              <a:buChar char="l"/>
            </a:pPr>
            <a:r>
              <a:rPr lang="zh-CN" altLang="en-US" sz="1800"/>
              <a:t>采集卡支持原始采集，支持IQ输出，也支持光缆相位全域解调，直接把解调好的振动数据进行输出。</a:t>
            </a:r>
          </a:p>
          <a:p>
            <a:pPr marL="742950" lvl="1" indent="-285750">
              <a:buFont typeface="Wingdings" panose="05000000000000000000" charset="0"/>
              <a:buChar char="l"/>
            </a:pPr>
            <a:r>
              <a:rPr lang="zh-CN" altLang="en-US" sz="1800"/>
              <a:t>全域解调好数据格式：采集一次，即可获得一组一维数组的振动数据，每个元素数值为振动幅值。每秒钟采集</a:t>
            </a:r>
            <a:r>
              <a:rPr lang="en-US" altLang="zh-CN" sz="1800"/>
              <a:t>N</a:t>
            </a:r>
            <a:r>
              <a:rPr lang="zh-CN" altLang="en-US" sz="1800"/>
              <a:t>次，即每秒可获取道一个二维矩阵。</a:t>
            </a:r>
          </a:p>
          <a:p>
            <a:pPr marL="742950" lvl="1" indent="-285750">
              <a:buFont typeface="Wingdings" panose="05000000000000000000" charset="0"/>
              <a:buChar char="l"/>
            </a:pPr>
            <a:endParaRPr lang="zh-CN" altLang="en-US" sz="2400"/>
          </a:p>
        </p:txBody>
      </p:sp>
      <p:sp>
        <p:nvSpPr>
          <p:cNvPr id="5" name="文本框 4"/>
          <p:cNvSpPr txBox="1"/>
          <p:nvPr/>
        </p:nvSpPr>
        <p:spPr>
          <a:xfrm>
            <a:off x="8583295" y="3510915"/>
            <a:ext cx="1965960" cy="368300"/>
          </a:xfrm>
          <a:prstGeom prst="rect">
            <a:avLst/>
          </a:prstGeom>
          <a:noFill/>
        </p:spPr>
        <p:txBody>
          <a:bodyPr wrap="square" rtlCol="0">
            <a:spAutoFit/>
          </a:bodyPr>
          <a:lstStyle/>
          <a:p>
            <a:r>
              <a:rPr lang="en-US" altLang="zh-CN"/>
              <a:t>PCIe x8</a:t>
            </a:r>
            <a:r>
              <a:rPr lang="zh-CN" altLang="en-US"/>
              <a:t>物理接口</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通用版</a:t>
            </a:r>
            <a:r>
              <a:rPr lang="en-US" altLang="zh-CN"/>
              <a:t>-</a:t>
            </a:r>
            <a:r>
              <a:rPr lang="zh-CN" altLang="en-US"/>
              <a:t>数据接口及二次开发</a:t>
            </a:r>
          </a:p>
        </p:txBody>
      </p:sp>
      <p:pic>
        <p:nvPicPr>
          <p:cNvPr id="35" name="图片 34"/>
          <p:cNvPicPr>
            <a:picLocks noChangeAspect="1"/>
          </p:cNvPicPr>
          <p:nvPr/>
        </p:nvPicPr>
        <p:blipFill>
          <a:blip r:embed="rId3"/>
          <a:stretch>
            <a:fillRect/>
          </a:stretch>
        </p:blipFill>
        <p:spPr>
          <a:xfrm>
            <a:off x="9213215" y="1056640"/>
            <a:ext cx="3162935" cy="2479675"/>
          </a:xfrm>
          <a:prstGeom prst="rect">
            <a:avLst/>
          </a:prstGeom>
        </p:spPr>
      </p:pic>
      <p:sp>
        <p:nvSpPr>
          <p:cNvPr id="5" name="文本框 4"/>
          <p:cNvSpPr txBox="1"/>
          <p:nvPr/>
        </p:nvSpPr>
        <p:spPr>
          <a:xfrm>
            <a:off x="9907270" y="3429000"/>
            <a:ext cx="1965960" cy="368300"/>
          </a:xfrm>
          <a:prstGeom prst="rect">
            <a:avLst/>
          </a:prstGeom>
          <a:noFill/>
        </p:spPr>
        <p:txBody>
          <a:bodyPr wrap="square" rtlCol="0">
            <a:spAutoFit/>
          </a:bodyPr>
          <a:lstStyle/>
          <a:p>
            <a:r>
              <a:rPr lang="en-US"/>
              <a:t>GY-DAQ-2480</a:t>
            </a:r>
          </a:p>
        </p:txBody>
      </p:sp>
      <p:pic>
        <p:nvPicPr>
          <p:cNvPr id="4" name="图片 3"/>
          <p:cNvPicPr>
            <a:picLocks noChangeAspect="1"/>
          </p:cNvPicPr>
          <p:nvPr/>
        </p:nvPicPr>
        <p:blipFill>
          <a:blip r:embed="rId4"/>
          <a:stretch>
            <a:fillRect/>
          </a:stretch>
        </p:blipFill>
        <p:spPr>
          <a:xfrm>
            <a:off x="608330" y="984885"/>
            <a:ext cx="4010660" cy="5596255"/>
          </a:xfrm>
          <a:prstGeom prst="rect">
            <a:avLst/>
          </a:prstGeom>
        </p:spPr>
      </p:pic>
      <p:pic>
        <p:nvPicPr>
          <p:cNvPr id="6" name="图片 5"/>
          <p:cNvPicPr>
            <a:picLocks noChangeAspect="1"/>
          </p:cNvPicPr>
          <p:nvPr/>
        </p:nvPicPr>
        <p:blipFill>
          <a:blip r:embed="rId5"/>
          <a:stretch>
            <a:fillRect/>
          </a:stretch>
        </p:blipFill>
        <p:spPr>
          <a:xfrm>
            <a:off x="4618990" y="1156970"/>
            <a:ext cx="4830445" cy="497205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剪去同侧角的矩形 6"/>
          <p:cNvSpPr/>
          <p:nvPr>
            <p:custDataLst>
              <p:tags r:id="rId2"/>
            </p:custDataLst>
          </p:nvPr>
        </p:nvSpPr>
        <p:spPr>
          <a:xfrm rot="16200000">
            <a:off x="8816340" y="2677795"/>
            <a:ext cx="1199515" cy="5551805"/>
          </a:xfrm>
          <a:prstGeom prst="snip2SameRect">
            <a:avLst/>
          </a:prstGeom>
          <a:solidFill>
            <a:srgbClr val="FAFAF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剪去同侧角的矩形 5"/>
          <p:cNvSpPr/>
          <p:nvPr>
            <p:custDataLst>
              <p:tags r:id="rId3"/>
            </p:custDataLst>
          </p:nvPr>
        </p:nvSpPr>
        <p:spPr>
          <a:xfrm rot="16200000">
            <a:off x="8816975" y="1236345"/>
            <a:ext cx="1199515" cy="5551170"/>
          </a:xfrm>
          <a:prstGeom prst="snip2SameRect">
            <a:avLst/>
          </a:prstGeom>
          <a:solidFill>
            <a:srgbClr val="FAFAF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剪去同侧角的矩形 4"/>
          <p:cNvSpPr/>
          <p:nvPr/>
        </p:nvSpPr>
        <p:spPr>
          <a:xfrm rot="16200000">
            <a:off x="8816340" y="-224790"/>
            <a:ext cx="1199515" cy="5551805"/>
          </a:xfrm>
          <a:prstGeom prst="snip2SameRect">
            <a:avLst/>
          </a:prstGeom>
          <a:solidFill>
            <a:srgbClr val="FAFAF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156587"/>
              </a:solidFill>
            </a:endParaRPr>
          </a:p>
        </p:txBody>
      </p:sp>
      <p:sp>
        <p:nvSpPr>
          <p:cNvPr id="4" name="文本框 3"/>
          <p:cNvSpPr txBox="1"/>
          <p:nvPr/>
        </p:nvSpPr>
        <p:spPr>
          <a:xfrm>
            <a:off x="6929755" y="1965325"/>
            <a:ext cx="4892675" cy="4094480"/>
          </a:xfrm>
          <a:prstGeom prst="rect">
            <a:avLst/>
          </a:prstGeom>
          <a:noFill/>
        </p:spPr>
        <p:txBody>
          <a:bodyPr wrap="square" rtlCol="0">
            <a:noAutofit/>
          </a:bodyPr>
          <a:lstStyle/>
          <a:p>
            <a:r>
              <a:rPr lang="en-US" altLang="zh-CN" sz="3600" b="1">
                <a:latin typeface="微软雅黑" panose="020B0503020204020204" charset="-122"/>
                <a:ea typeface="微软雅黑" panose="020B0503020204020204" charset="-122"/>
                <a:sym typeface="+mn-ea"/>
              </a:rPr>
              <a:t>No1</a:t>
            </a:r>
            <a:endParaRPr lang="en-US" altLang="zh-CN" sz="3600" b="1">
              <a:latin typeface="微软雅黑" panose="020B0503020204020204" charset="-122"/>
              <a:ea typeface="微软雅黑" panose="020B0503020204020204" charset="-122"/>
            </a:endParaRPr>
          </a:p>
          <a:p>
            <a:r>
              <a:rPr lang="en-US" altLang="zh-CN">
                <a:sym typeface="+mn-ea"/>
              </a:rPr>
              <a:t>5</a:t>
            </a:r>
            <a:r>
              <a:rPr lang="zh-CN" altLang="en-US">
                <a:sym typeface="+mn-ea"/>
              </a:rPr>
              <a:t>个系列，</a:t>
            </a:r>
            <a:r>
              <a:rPr lang="en-US" altLang="zh-CN">
                <a:sym typeface="+mn-ea"/>
              </a:rPr>
              <a:t>100+</a:t>
            </a:r>
            <a:r>
              <a:rPr lang="zh-CN" altLang="en-US">
                <a:sym typeface="+mn-ea"/>
              </a:rPr>
              <a:t>款光电探测器，型号数量最多</a:t>
            </a:r>
          </a:p>
          <a:p>
            <a:endParaRPr lang="en-US" altLang="zh-CN" sz="4000" b="1">
              <a:latin typeface="+mj-ea"/>
              <a:ea typeface="+mj-ea"/>
              <a:cs typeface="+mj-ea"/>
            </a:endParaRPr>
          </a:p>
          <a:p>
            <a:r>
              <a:rPr lang="zh-CN" altLang="en-US" sz="3200" b="1">
                <a:latin typeface="+mj-ea"/>
                <a:ea typeface="+mj-ea"/>
                <a:cs typeface="+mj-ea"/>
              </a:rPr>
              <a:t>国内唯一</a:t>
            </a:r>
          </a:p>
          <a:p>
            <a:r>
              <a:rPr lang="zh-CN" altLang="en-US"/>
              <a:t>国内</a:t>
            </a:r>
            <a:r>
              <a:rPr lang="zh-CN" altLang="en-US">
                <a:sym typeface="+mn-ea"/>
              </a:rPr>
              <a:t>唯一能同时</a:t>
            </a:r>
            <a:r>
              <a:rPr lang="zh-CN" altLang="en-US"/>
              <a:t>提供</a:t>
            </a:r>
            <a:r>
              <a:rPr lang="en-US" altLang="zh-CN"/>
              <a:t>DAS</a:t>
            </a:r>
            <a:r>
              <a:rPr lang="zh-CN" altLang="en-US"/>
              <a:t>模块</a:t>
            </a:r>
            <a:r>
              <a:rPr lang="en-US" altLang="zh-CN"/>
              <a:t> + </a:t>
            </a:r>
            <a:r>
              <a:rPr lang="zh-CN" altLang="en-US"/>
              <a:t>采集卡</a:t>
            </a:r>
            <a:r>
              <a:rPr lang="en-US" altLang="zh-CN"/>
              <a:t> + </a:t>
            </a:r>
            <a:r>
              <a:rPr lang="zh-CN" altLang="en-US"/>
              <a:t>解调库的光纤传感设备厂商。</a:t>
            </a:r>
          </a:p>
          <a:p>
            <a:endParaRPr lang="zh-CN" altLang="en-US"/>
          </a:p>
          <a:p>
            <a:endParaRPr lang="zh-CN" altLang="en-US"/>
          </a:p>
          <a:p>
            <a:r>
              <a:rPr lang="en-US" altLang="zh-CN" sz="3600" b="1">
                <a:latin typeface="微软雅黑" panose="020B0503020204020204" charset="-122"/>
                <a:ea typeface="微软雅黑" panose="020B0503020204020204" charset="-122"/>
              </a:rPr>
              <a:t>150+</a:t>
            </a:r>
          </a:p>
          <a:p>
            <a:r>
              <a:rPr lang="zh-CN" altLang="en-US"/>
              <a:t>客户覆盖国内所有</a:t>
            </a:r>
            <a:r>
              <a:rPr lang="en-US" altLang="zh-CN"/>
              <a:t>985</a:t>
            </a:r>
            <a:r>
              <a:rPr lang="zh-CN" altLang="en-US"/>
              <a:t>高校，客户数达到</a:t>
            </a:r>
            <a:r>
              <a:rPr lang="en-US" altLang="zh-CN"/>
              <a:t>150+</a:t>
            </a:r>
            <a:endParaRPr lang="zh-CN" altLang="en-US"/>
          </a:p>
          <a:p>
            <a:endParaRPr lang="zh-CN" altLang="en-US"/>
          </a:p>
        </p:txBody>
      </p:sp>
      <p:sp>
        <p:nvSpPr>
          <p:cNvPr id="2" name="标题 1"/>
          <p:cNvSpPr>
            <a:spLocks noGrp="1"/>
          </p:cNvSpPr>
          <p:nvPr>
            <p:ph type="title"/>
          </p:nvPr>
        </p:nvSpPr>
        <p:spPr>
          <a:xfrm>
            <a:off x="608400" y="389325"/>
            <a:ext cx="10969200" cy="705600"/>
          </a:xfrm>
        </p:spPr>
        <p:txBody>
          <a:bodyPr/>
          <a:lstStyle/>
          <a:p>
            <a:r>
              <a:rPr lang="zh-CN" altLang="en-US" sz="2800"/>
              <a:t>桂林光翼智能</a:t>
            </a:r>
            <a:r>
              <a:rPr lang="en-US" altLang="zh-CN" sz="2800"/>
              <a:t> — </a:t>
            </a:r>
            <a:r>
              <a:rPr lang="zh-CN" altLang="en-US" sz="2800"/>
              <a:t>光电探测器</a:t>
            </a:r>
            <a:r>
              <a:rPr lang="en-US" altLang="zh-CN" sz="2800"/>
              <a:t>&amp;</a:t>
            </a:r>
            <a:r>
              <a:rPr lang="zh-CN" altLang="en-US" sz="2800"/>
              <a:t>光纤传感厂家</a:t>
            </a:r>
          </a:p>
        </p:txBody>
      </p:sp>
      <p:sp>
        <p:nvSpPr>
          <p:cNvPr id="3" name="内容占位符 2"/>
          <p:cNvSpPr>
            <a:spLocks noGrp="1"/>
          </p:cNvSpPr>
          <p:nvPr>
            <p:ph idx="1"/>
          </p:nvPr>
        </p:nvSpPr>
        <p:spPr>
          <a:xfrm>
            <a:off x="608330" y="1490345"/>
            <a:ext cx="5854065" cy="4759325"/>
          </a:xfrm>
        </p:spPr>
        <p:txBody>
          <a:bodyPr>
            <a:normAutofit fontScale="60000"/>
          </a:bodyPr>
          <a:lstStyle/>
          <a:p>
            <a:pPr lvl="0" algn="l">
              <a:buClrTx/>
              <a:buSzTx/>
            </a:pPr>
            <a:r>
              <a:rPr sz="2000">
                <a:solidFill>
                  <a:schemeClr val="tx1"/>
                </a:solidFill>
                <a:latin typeface="微软雅黑" panose="020B0503020204020204" charset="-122"/>
                <a:cs typeface="微软雅黑" panose="020B0503020204020204" charset="-122"/>
                <a:sym typeface="+mn-ea"/>
              </a:rPr>
              <a:t>公司成立于2021年，研发生产总部位于广西桂林市，在珠海</a:t>
            </a:r>
            <a:r>
              <a:rPr lang="zh-CN" sz="2000">
                <a:solidFill>
                  <a:schemeClr val="tx1"/>
                </a:solidFill>
                <a:latin typeface="微软雅黑" panose="020B0503020204020204" charset="-122"/>
                <a:cs typeface="微软雅黑" panose="020B0503020204020204" charset="-122"/>
                <a:sym typeface="+mn-ea"/>
              </a:rPr>
              <a:t>市</a:t>
            </a:r>
            <a:r>
              <a:rPr sz="2000">
                <a:solidFill>
                  <a:schemeClr val="tx1"/>
                </a:solidFill>
                <a:latin typeface="微软雅黑" panose="020B0503020204020204" charset="-122"/>
                <a:cs typeface="微软雅黑" panose="020B0503020204020204" charset="-122"/>
                <a:sym typeface="+mn-ea"/>
              </a:rPr>
              <a:t>设立业务办事处。公司核心团队由国内光电行业资深专家组建而成, 核心团队拥有10+年以上技术研发经验，擅长精密模拟电路，微弱光探测和光纤传感技术。</a:t>
            </a:r>
          </a:p>
          <a:p>
            <a:pPr lvl="0" algn="l">
              <a:buClrTx/>
              <a:buSzTx/>
            </a:pPr>
            <a:r>
              <a:rPr sz="2000" b="1">
                <a:solidFill>
                  <a:schemeClr val="tx1"/>
                </a:solidFill>
                <a:latin typeface="微软雅黑" panose="020B0503020204020204" charset="-122"/>
                <a:cs typeface="微软雅黑" panose="020B0503020204020204" charset="-122"/>
                <a:sym typeface="+mn-ea"/>
              </a:rPr>
              <a:t>公司专注于光电探测和光纤传感2大业务方向</a:t>
            </a:r>
            <a:r>
              <a:rPr sz="2000">
                <a:solidFill>
                  <a:schemeClr val="tx1"/>
                </a:solidFill>
                <a:latin typeface="微软雅黑" panose="020B0503020204020204" charset="-122"/>
                <a:cs typeface="微软雅黑" panose="020B0503020204020204" charset="-122"/>
                <a:sym typeface="+mn-ea"/>
              </a:rPr>
              <a:t>。在光电探测方向，我们研发了自主知识产权的放大光电探测器，雪崩光电探测器，平衡光电探测器，高速光电探测器和平衡光电探测器模块共5个大类100多款型号，为目前国内光电探测器模块型号最多的生产厂商</a:t>
            </a:r>
            <a:r>
              <a:rPr lang="zh-CN" sz="2000">
                <a:solidFill>
                  <a:schemeClr val="tx1"/>
                </a:solidFill>
                <a:latin typeface="微软雅黑" panose="020B0503020204020204" charset="-122"/>
                <a:cs typeface="微软雅黑" panose="020B0503020204020204" charset="-122"/>
                <a:sym typeface="+mn-ea"/>
              </a:rPr>
              <a:t>之一</a:t>
            </a:r>
            <a:r>
              <a:rPr sz="2000">
                <a:solidFill>
                  <a:schemeClr val="tx1"/>
                </a:solidFill>
                <a:latin typeface="微软雅黑" panose="020B0503020204020204" charset="-122"/>
                <a:cs typeface="微软雅黑" panose="020B0503020204020204" charset="-122"/>
                <a:sym typeface="+mn-ea"/>
              </a:rPr>
              <a:t>。超150+高校科研单位及企业选择了我们(</a:t>
            </a:r>
            <a:r>
              <a:rPr lang="en-US" sz="2000">
                <a:solidFill>
                  <a:schemeClr val="tx1"/>
                </a:solidFill>
                <a:latin typeface="微软雅黑" panose="020B0503020204020204" charset="-122"/>
                <a:cs typeface="微软雅黑" panose="020B0503020204020204" charset="-122"/>
                <a:sym typeface="+mn-ea"/>
              </a:rPr>
              <a:t>985</a:t>
            </a:r>
            <a:r>
              <a:rPr lang="zh-CN" altLang="en-US" sz="2000">
                <a:solidFill>
                  <a:schemeClr val="tx1"/>
                </a:solidFill>
                <a:latin typeface="微软雅黑" panose="020B0503020204020204" charset="-122"/>
                <a:cs typeface="微软雅黑" panose="020B0503020204020204" charset="-122"/>
                <a:sym typeface="+mn-ea"/>
              </a:rPr>
              <a:t>高校</a:t>
            </a:r>
            <a:r>
              <a:rPr sz="2000">
                <a:solidFill>
                  <a:schemeClr val="tx1"/>
                </a:solidFill>
                <a:latin typeface="微软雅黑" panose="020B0503020204020204" charset="-122"/>
                <a:cs typeface="微软雅黑" panose="020B0503020204020204" charset="-122"/>
                <a:sym typeface="+mn-ea"/>
              </a:rPr>
              <a:t>、中科院、中国电科、中国航天等下属研究所），并给予高度评价。</a:t>
            </a:r>
          </a:p>
          <a:p>
            <a:pPr lvl="0" algn="l">
              <a:buClrTx/>
              <a:buSzTx/>
            </a:pPr>
            <a:r>
              <a:rPr sz="2000">
                <a:solidFill>
                  <a:schemeClr val="tx1"/>
                </a:solidFill>
                <a:latin typeface="微软雅黑" panose="020B0503020204020204" charset="-122"/>
                <a:cs typeface="微软雅黑" panose="020B0503020204020204" charset="-122"/>
                <a:sym typeface="+mn-ea"/>
              </a:rPr>
              <a:t>在光纤传感方向，公司定位于供应链上游的硬件模块厂商，致力于为客户提供高性价比的分布式光纤DVS/DAS硬件模块。依托公司团队丰富的分布式光纤振动现场实施和信号处理经验，开发有成熟稳定的解调算法库，因此我们也是国内少有的能同时提供解调算法库和硬件模块的厂商之一</a:t>
            </a:r>
            <a:r>
              <a:rPr lang="zh-CN" sz="2000">
                <a:solidFill>
                  <a:schemeClr val="tx1"/>
                </a:solidFill>
                <a:latin typeface="微软雅黑" panose="020B0503020204020204" charset="-122"/>
                <a:cs typeface="微软雅黑" panose="020B0503020204020204" charset="-122"/>
                <a:sym typeface="+mn-ea"/>
              </a:rPr>
              <a:t>，</a:t>
            </a:r>
            <a:r>
              <a:rPr sz="2000">
                <a:solidFill>
                  <a:schemeClr val="tx1"/>
                </a:solidFill>
                <a:latin typeface="微软雅黑" panose="020B0503020204020204" charset="-122"/>
                <a:cs typeface="微软雅黑" panose="020B0503020204020204" charset="-122"/>
                <a:sym typeface="+mn-ea"/>
              </a:rPr>
              <a:t>与广大集成商伙伴建立良好合作关系。</a:t>
            </a:r>
          </a:p>
          <a:p>
            <a:pPr lvl="0" algn="l">
              <a:buClrTx/>
              <a:buSzTx/>
            </a:pPr>
            <a:r>
              <a:rPr sz="2000">
                <a:solidFill>
                  <a:schemeClr val="tx1"/>
                </a:solidFill>
                <a:latin typeface="微软雅黑" panose="020B0503020204020204" charset="-122"/>
                <a:cs typeface="微软雅黑" panose="020B0503020204020204" charset="-122"/>
                <a:sym typeface="+mn-ea"/>
              </a:rPr>
              <a:t>在国际市场上，桂林光翼智能产品也深受客户欢迎，产品远销美国，加拿大，俄罗斯，韩国，马来西亚，巴西，印度等多个国家。</a:t>
            </a:r>
          </a:p>
        </p:txBody>
      </p:sp>
      <p:pic>
        <p:nvPicPr>
          <p:cNvPr id="100" name="图片 99"/>
          <p:cNvPicPr/>
          <p:nvPr>
            <p:custDataLst>
              <p:tags r:id="rId4"/>
            </p:custDataLst>
          </p:nvPr>
        </p:nvPicPr>
        <p:blipFill>
          <a:blip r:embed="rId7"/>
          <a:stretch>
            <a:fillRect/>
          </a:stretch>
        </p:blipFill>
        <p:spPr>
          <a:xfrm>
            <a:off x="8999220" y="672465"/>
            <a:ext cx="1160780" cy="1165860"/>
          </a:xfrm>
          <a:prstGeom prst="rect">
            <a:avLst/>
          </a:prstGeom>
          <a:noFill/>
          <a:ln w="9525">
            <a:noFill/>
          </a:ln>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增强版</a:t>
            </a:r>
            <a:r>
              <a:rPr lang="en-US" altLang="zh-CN"/>
              <a:t>&amp;</a:t>
            </a:r>
            <a:r>
              <a:rPr lang="zh-CN" altLang="en-US"/>
              <a:t>高性能版本</a:t>
            </a:r>
            <a:r>
              <a:rPr lang="en-US" altLang="zh-CN"/>
              <a:t> - TCP</a:t>
            </a:r>
            <a:r>
              <a:rPr lang="zh-CN" altLang="en-US"/>
              <a:t>接口获取振动数据</a:t>
            </a:r>
          </a:p>
        </p:txBody>
      </p:sp>
      <p:sp>
        <p:nvSpPr>
          <p:cNvPr id="4" name="文本框 3"/>
          <p:cNvSpPr txBox="1"/>
          <p:nvPr/>
        </p:nvSpPr>
        <p:spPr>
          <a:xfrm>
            <a:off x="929640" y="1385570"/>
            <a:ext cx="6570980" cy="368300"/>
          </a:xfrm>
          <a:prstGeom prst="rect">
            <a:avLst/>
          </a:prstGeom>
          <a:noFill/>
        </p:spPr>
        <p:txBody>
          <a:bodyPr wrap="square" rtlCol="0">
            <a:spAutoFit/>
          </a:bodyPr>
          <a:lstStyle/>
          <a:p>
            <a:r>
              <a:rPr lang="en-US" altLang="zh-CN"/>
              <a:t>TCP Server IP</a:t>
            </a:r>
            <a:r>
              <a:rPr lang="zh-CN" altLang="en-US"/>
              <a:t>：本机</a:t>
            </a:r>
            <a:r>
              <a:rPr lang="en-US" altLang="zh-CN"/>
              <a:t> IP</a:t>
            </a:r>
            <a:r>
              <a:rPr lang="zh-CN" altLang="en-US"/>
              <a:t>，端口：</a:t>
            </a:r>
            <a:r>
              <a:rPr lang="en-US" altLang="zh-CN"/>
              <a:t>6789</a:t>
            </a:r>
          </a:p>
        </p:txBody>
      </p:sp>
      <p:pic>
        <p:nvPicPr>
          <p:cNvPr id="6" name="图片 5"/>
          <p:cNvPicPr>
            <a:picLocks noChangeAspect="1"/>
          </p:cNvPicPr>
          <p:nvPr/>
        </p:nvPicPr>
        <p:blipFill>
          <a:blip r:embed="rId3"/>
          <a:stretch>
            <a:fillRect/>
          </a:stretch>
        </p:blipFill>
        <p:spPr>
          <a:xfrm>
            <a:off x="608330" y="1945640"/>
            <a:ext cx="6096000" cy="1628775"/>
          </a:xfrm>
          <a:prstGeom prst="rect">
            <a:avLst/>
          </a:prstGeom>
        </p:spPr>
      </p:pic>
      <p:sp>
        <p:nvSpPr>
          <p:cNvPr id="7" name="文本框 6"/>
          <p:cNvSpPr txBox="1"/>
          <p:nvPr/>
        </p:nvSpPr>
        <p:spPr>
          <a:xfrm>
            <a:off x="730250" y="3766185"/>
            <a:ext cx="7084060" cy="922020"/>
          </a:xfrm>
          <a:prstGeom prst="rect">
            <a:avLst/>
          </a:prstGeom>
          <a:noFill/>
        </p:spPr>
        <p:txBody>
          <a:bodyPr wrap="square" rtlCol="0">
            <a:spAutoFit/>
          </a:bodyPr>
          <a:lstStyle/>
          <a:p>
            <a:r>
              <a:rPr lang="zh-CN" altLang="en-US"/>
              <a:t>例如采样点数为</a:t>
            </a:r>
            <a:r>
              <a:rPr lang="en-US" altLang="zh-CN"/>
              <a:t> 10240</a:t>
            </a:r>
            <a:r>
              <a:rPr lang="zh-CN" altLang="en-US"/>
              <a:t>，分辨率为</a:t>
            </a:r>
            <a:r>
              <a:rPr lang="en-US" altLang="zh-CN"/>
              <a:t> 1.6m</a:t>
            </a:r>
            <a:r>
              <a:rPr lang="zh-CN" altLang="en-US"/>
              <a:t>，那么</a:t>
            </a:r>
            <a:r>
              <a:rPr lang="en-US" altLang="zh-CN"/>
              <a:t> tcp </a:t>
            </a:r>
            <a:r>
              <a:rPr lang="zh-CN" altLang="en-US"/>
              <a:t>传输一帧的数据大小为</a:t>
            </a:r>
            <a:r>
              <a:rPr lang="en-US" altLang="zh-CN"/>
              <a:t>10240/(1.6/0.1)*200=128000 </a:t>
            </a:r>
            <a:r>
              <a:rPr lang="zh-CN" altLang="en-US"/>
              <a:t>个数据点，数据格式为</a:t>
            </a:r>
            <a:r>
              <a:rPr lang="en-US" altLang="zh-CN"/>
              <a:t> float</a:t>
            </a:r>
            <a:r>
              <a:rPr lang="zh-CN" altLang="en-US"/>
              <a:t>，即一个点占</a:t>
            </a:r>
            <a:r>
              <a:rPr lang="en-US" altLang="zh-CN"/>
              <a:t> 4 </a:t>
            </a:r>
            <a:r>
              <a:rPr lang="zh-CN" altLang="en-US"/>
              <a:t>个</a:t>
            </a:r>
            <a:r>
              <a:rPr lang="en-US" altLang="zh-CN"/>
              <a:t>Byte</a:t>
            </a:r>
            <a:r>
              <a:rPr lang="zh-CN" altLang="en-US"/>
              <a:t>。</a:t>
            </a:r>
          </a:p>
        </p:txBody>
      </p:sp>
      <p:pic>
        <p:nvPicPr>
          <p:cNvPr id="9" name="图片 8"/>
          <p:cNvPicPr>
            <a:picLocks noChangeAspect="1"/>
          </p:cNvPicPr>
          <p:nvPr/>
        </p:nvPicPr>
        <p:blipFill>
          <a:blip r:embed="rId4"/>
          <a:stretch>
            <a:fillRect/>
          </a:stretch>
        </p:blipFill>
        <p:spPr>
          <a:xfrm>
            <a:off x="7983220" y="1450975"/>
            <a:ext cx="4062730" cy="3083560"/>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DAS</a:t>
            </a:r>
            <a:r>
              <a:rPr lang="zh-CN" altLang="en-US"/>
              <a:t>采集卡数据结构及数据量大小评估</a:t>
            </a:r>
          </a:p>
        </p:txBody>
      </p:sp>
      <p:graphicFrame>
        <p:nvGraphicFramePr>
          <p:cNvPr id="3" name="对象 -2147482624"/>
          <p:cNvGraphicFramePr>
            <a:graphicFrameLocks noChangeAspect="1"/>
          </p:cNvGraphicFramePr>
          <p:nvPr/>
        </p:nvGraphicFramePr>
        <p:xfrm>
          <a:off x="4109085" y="1657350"/>
          <a:ext cx="7563485" cy="3276600"/>
        </p:xfrm>
        <a:graphic>
          <a:graphicData uri="http://schemas.openxmlformats.org/presentationml/2006/ole">
            <mc:AlternateContent xmlns:mc="http://schemas.openxmlformats.org/markup-compatibility/2006">
              <mc:Choice xmlns:v="urn:schemas-microsoft-com:vml" Requires="v">
                <p:oleObj spid="_x0000_s3079" r:id="rId4" imgW="8810625" imgH="3829050" progId="Visio.Drawing.11">
                  <p:embed/>
                </p:oleObj>
              </mc:Choice>
              <mc:Fallback>
                <p:oleObj r:id="rId4" imgW="8810625" imgH="3829050" progId="Visio.Drawing.11">
                  <p:embed/>
                  <p:pic>
                    <p:nvPicPr>
                      <p:cNvPr id="0" name="图片 3075"/>
                      <p:cNvPicPr/>
                      <p:nvPr/>
                    </p:nvPicPr>
                    <p:blipFill>
                      <a:blip r:embed="rId5"/>
                      <a:stretch>
                        <a:fillRect/>
                      </a:stretch>
                    </p:blipFill>
                    <p:spPr>
                      <a:xfrm>
                        <a:off x="4109085" y="1657350"/>
                        <a:ext cx="7563485" cy="3276600"/>
                      </a:xfrm>
                      <a:prstGeom prst="rect">
                        <a:avLst/>
                      </a:prstGeom>
                      <a:noFill/>
                      <a:ln w="38100">
                        <a:noFill/>
                        <a:miter/>
                      </a:ln>
                    </p:spPr>
                  </p:pic>
                </p:oleObj>
              </mc:Fallback>
            </mc:AlternateContent>
          </a:graphicData>
        </a:graphic>
      </p:graphicFrame>
      <p:sp>
        <p:nvSpPr>
          <p:cNvPr id="4" name="文本框 3"/>
          <p:cNvSpPr txBox="1"/>
          <p:nvPr/>
        </p:nvSpPr>
        <p:spPr>
          <a:xfrm>
            <a:off x="608330" y="1487170"/>
            <a:ext cx="3409950" cy="3290570"/>
          </a:xfrm>
          <a:prstGeom prst="rect">
            <a:avLst/>
          </a:prstGeom>
          <a:noFill/>
        </p:spPr>
        <p:txBody>
          <a:bodyPr wrap="square" rtlCol="0">
            <a:noAutofit/>
          </a:bodyPr>
          <a:lstStyle/>
          <a:p>
            <a:r>
              <a:rPr lang="en-US" altLang="zh-CN"/>
              <a:t>T: pulse period, usually less than len/10e8, len is the length of fiber;</a:t>
            </a:r>
          </a:p>
          <a:p>
            <a:endParaRPr lang="en-US" altLang="zh-CN"/>
          </a:p>
          <a:p>
            <a:r>
              <a:rPr lang="en-US" altLang="zh-CN"/>
              <a:t>T1: sampling period, 1/250M, sample frequency is 1/T1;</a:t>
            </a:r>
          </a:p>
          <a:p>
            <a:endParaRPr lang="en-US" altLang="zh-CN"/>
          </a:p>
          <a:p>
            <a:r>
              <a:rPr lang="en-US" altLang="zh-CN"/>
              <a:t>Data Rate: 16bits x (1/T) x n, </a:t>
            </a:r>
          </a:p>
          <a:p>
            <a:endParaRPr lang="en-US" altLang="zh-CN"/>
          </a:p>
          <a:p>
            <a:r>
              <a:rPr lang="en-US" altLang="zh-CN"/>
              <a:t>example: T=100μs, n=5000, then data rate is</a:t>
            </a:r>
          </a:p>
          <a:p>
            <a:r>
              <a:rPr lang="en-US" altLang="zh-CN"/>
              <a:t>R = 16 x (1/100e-6) x 5000bit/s = 800Mb/s</a:t>
            </a: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DAS</a:t>
            </a:r>
            <a:r>
              <a:rPr lang="zh-CN" altLang="en-US"/>
              <a:t>空间分辨率，采样精度，定位精度</a:t>
            </a:r>
          </a:p>
        </p:txBody>
      </p:sp>
      <p:sp>
        <p:nvSpPr>
          <p:cNvPr id="4" name="文本框 3"/>
          <p:cNvSpPr txBox="1"/>
          <p:nvPr/>
        </p:nvSpPr>
        <p:spPr>
          <a:xfrm>
            <a:off x="483235" y="1487170"/>
            <a:ext cx="4887595" cy="3832860"/>
          </a:xfrm>
          <a:prstGeom prst="rect">
            <a:avLst/>
          </a:prstGeom>
          <a:noFill/>
        </p:spPr>
        <p:txBody>
          <a:bodyPr wrap="square" rtlCol="0">
            <a:noAutofit/>
          </a:bodyPr>
          <a:lstStyle/>
          <a:p>
            <a:r>
              <a:rPr lang="zh-CN" altLang="en-US" b="1"/>
              <a:t>空间分辨率</a:t>
            </a:r>
            <a:r>
              <a:rPr lang="zh-CN" altLang="en-US"/>
              <a:t>：分布式光纤声学传感（</a:t>
            </a:r>
            <a:r>
              <a:rPr lang="en-US" altLang="zh-CN"/>
              <a:t>DAS</a:t>
            </a:r>
            <a:r>
              <a:rPr lang="zh-CN" altLang="en-US"/>
              <a:t>）的标距（</a:t>
            </a:r>
            <a:r>
              <a:rPr lang="en-US" altLang="zh-CN"/>
              <a:t>Gauge Length</a:t>
            </a:r>
            <a:r>
              <a:rPr lang="zh-CN" altLang="en-US"/>
              <a:t>）是系统设置的空间分辨率参数，指相邻两个测量点之间的距离。</a:t>
            </a:r>
          </a:p>
          <a:p>
            <a:endParaRPr lang="zh-CN" altLang="en-US"/>
          </a:p>
          <a:p>
            <a:r>
              <a:rPr lang="zh-CN" altLang="en-US" b="1"/>
              <a:t>采样精度</a:t>
            </a:r>
            <a:r>
              <a:rPr lang="zh-CN" altLang="en-US"/>
              <a:t>：由采集卡的上传速率决定，</a:t>
            </a:r>
            <a:r>
              <a:rPr lang="en-US" altLang="zh-CN"/>
              <a:t>250MSps</a:t>
            </a:r>
            <a:r>
              <a:rPr lang="zh-CN" altLang="en-US"/>
              <a:t>采样率为</a:t>
            </a:r>
            <a:r>
              <a:rPr lang="en-US" altLang="zh-CN"/>
              <a:t>0.4</a:t>
            </a:r>
            <a:r>
              <a:rPr lang="zh-CN" altLang="en-US"/>
              <a:t>米，</a:t>
            </a:r>
            <a:r>
              <a:rPr lang="en-US" altLang="zh-CN"/>
              <a:t>1GSps</a:t>
            </a:r>
            <a:r>
              <a:rPr lang="zh-CN" altLang="en-US"/>
              <a:t>采样率</a:t>
            </a:r>
            <a:r>
              <a:rPr lang="en-US" altLang="zh-CN"/>
              <a:t>0.1</a:t>
            </a:r>
            <a:r>
              <a:rPr lang="zh-CN" altLang="en-US"/>
              <a:t>米。</a:t>
            </a:r>
          </a:p>
          <a:p>
            <a:endParaRPr lang="zh-CN" altLang="en-US"/>
          </a:p>
          <a:p>
            <a:r>
              <a:rPr lang="zh-CN" altLang="en-US" b="1"/>
              <a:t>定位精度</a:t>
            </a:r>
            <a:r>
              <a:rPr lang="zh-CN" altLang="en-US"/>
              <a:t>：采样参数</a:t>
            </a:r>
            <a:r>
              <a:rPr lang="en-US" altLang="zh-CN"/>
              <a:t>&amp;</a:t>
            </a:r>
            <a:r>
              <a:rPr lang="zh-CN" altLang="en-US"/>
              <a:t>用户算法决定（</a:t>
            </a:r>
            <a:r>
              <a:rPr lang="zh-CN" altLang="en-US" i="1"/>
              <a:t>因为现场的振动基本都是宽范围的</a:t>
            </a:r>
            <a:r>
              <a:rPr lang="zh-CN" altLang="en-US"/>
              <a:t>），现场需要结合表达进行处理。</a:t>
            </a:r>
          </a:p>
        </p:txBody>
      </p:sp>
      <p:pic>
        <p:nvPicPr>
          <p:cNvPr id="5" name="图片 4"/>
          <p:cNvPicPr>
            <a:picLocks noChangeAspect="1"/>
          </p:cNvPicPr>
          <p:nvPr/>
        </p:nvPicPr>
        <p:blipFill>
          <a:blip r:embed="rId3"/>
          <a:stretch>
            <a:fillRect/>
          </a:stretch>
        </p:blipFill>
        <p:spPr>
          <a:xfrm>
            <a:off x="5370830" y="1487170"/>
            <a:ext cx="6591300" cy="4601210"/>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9690" y="2202815"/>
            <a:ext cx="6992620" cy="1710055"/>
          </a:xfrm>
        </p:spPr>
        <p:txBody>
          <a:bodyPr>
            <a:normAutofit/>
          </a:bodyPr>
          <a:lstStyle/>
          <a:p>
            <a:r>
              <a:rPr lang="zh-CN" altLang="en-US" sz="3600"/>
              <a:t>分布式光纤传感系统应用场景</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DVS/DAS</a:t>
            </a:r>
            <a:r>
              <a:rPr lang="zh-CN" altLang="en-US"/>
              <a:t>应用场景</a:t>
            </a:r>
            <a:r>
              <a:rPr lang="en-US" altLang="zh-CN"/>
              <a:t>-</a:t>
            </a:r>
            <a:r>
              <a:rPr lang="zh-CN" altLang="en-US"/>
              <a:t>周界安防类</a:t>
            </a:r>
            <a:r>
              <a:rPr lang="en-US" altLang="zh-CN"/>
              <a:t>/</a:t>
            </a:r>
            <a:r>
              <a:rPr lang="zh-CN" altLang="en-US"/>
              <a:t>边境线</a:t>
            </a:r>
            <a:r>
              <a:rPr lang="en-US" altLang="zh-CN"/>
              <a:t>/</a:t>
            </a:r>
            <a:r>
              <a:rPr lang="zh-CN" altLang="en-US"/>
              <a:t>机场</a:t>
            </a:r>
            <a:r>
              <a:rPr lang="en-US" altLang="zh-CN"/>
              <a:t>/</a:t>
            </a:r>
            <a:r>
              <a:rPr lang="zh-CN" altLang="en-US"/>
              <a:t>军队等</a:t>
            </a:r>
          </a:p>
        </p:txBody>
      </p:sp>
      <p:pic>
        <p:nvPicPr>
          <p:cNvPr id="10" name="图片 9"/>
          <p:cNvPicPr>
            <a:picLocks noChangeAspect="1"/>
          </p:cNvPicPr>
          <p:nvPr/>
        </p:nvPicPr>
        <p:blipFill>
          <a:blip r:embed="rId4"/>
          <a:stretch>
            <a:fillRect/>
          </a:stretch>
        </p:blipFill>
        <p:spPr>
          <a:xfrm>
            <a:off x="5780405" y="1658620"/>
            <a:ext cx="6009640" cy="3295650"/>
          </a:xfrm>
          <a:prstGeom prst="rect">
            <a:avLst/>
          </a:prstGeom>
        </p:spPr>
      </p:pic>
      <p:pic>
        <p:nvPicPr>
          <p:cNvPr id="3" name="图片 2"/>
          <p:cNvPicPr>
            <a:picLocks noChangeAspect="1"/>
          </p:cNvPicPr>
          <p:nvPr/>
        </p:nvPicPr>
        <p:blipFill>
          <a:blip r:embed="rId5"/>
          <a:stretch>
            <a:fillRect/>
          </a:stretch>
        </p:blipFill>
        <p:spPr>
          <a:xfrm>
            <a:off x="424815" y="1767205"/>
            <a:ext cx="5253990" cy="343154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DVS/DAS</a:t>
            </a:r>
            <a:r>
              <a:rPr lang="zh-CN" altLang="en-US"/>
              <a:t>应用场景</a:t>
            </a:r>
            <a:r>
              <a:rPr lang="en-US" altLang="zh-CN"/>
              <a:t>-</a:t>
            </a:r>
            <a:r>
              <a:rPr lang="zh-CN" altLang="en-US"/>
              <a:t>皮带机托辊健康监测</a:t>
            </a:r>
          </a:p>
        </p:txBody>
      </p:sp>
      <p:pic>
        <p:nvPicPr>
          <p:cNvPr id="9" name="图片 8" descr="20240528071245"/>
          <p:cNvPicPr>
            <a:picLocks noChangeAspect="1"/>
          </p:cNvPicPr>
          <p:nvPr/>
        </p:nvPicPr>
        <p:blipFill>
          <a:blip r:embed="rId4"/>
          <a:stretch>
            <a:fillRect/>
          </a:stretch>
        </p:blipFill>
        <p:spPr>
          <a:xfrm>
            <a:off x="695960" y="1560195"/>
            <a:ext cx="6349365" cy="4451350"/>
          </a:xfrm>
          <a:prstGeom prst="rect">
            <a:avLst/>
          </a:prstGeom>
        </p:spPr>
      </p:pic>
      <p:pic>
        <p:nvPicPr>
          <p:cNvPr id="4" name="图片 3"/>
          <p:cNvPicPr>
            <a:picLocks noChangeAspect="1"/>
          </p:cNvPicPr>
          <p:nvPr/>
        </p:nvPicPr>
        <p:blipFill>
          <a:blip r:embed="rId5"/>
          <a:stretch>
            <a:fillRect/>
          </a:stretch>
        </p:blipFill>
        <p:spPr>
          <a:xfrm>
            <a:off x="7263130" y="1560195"/>
            <a:ext cx="3357880" cy="445135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84575"/>
            <a:ext cx="10969200" cy="705600"/>
          </a:xfrm>
        </p:spPr>
        <p:txBody>
          <a:bodyPr>
            <a:normAutofit/>
          </a:bodyPr>
          <a:lstStyle/>
          <a:p>
            <a:r>
              <a:rPr lang="en-US" altLang="zh-CN"/>
              <a:t>DVS/DAS</a:t>
            </a:r>
            <a:r>
              <a:rPr lang="zh-CN" altLang="en-US"/>
              <a:t>应用场景</a:t>
            </a:r>
            <a:r>
              <a:rPr lang="en-US" altLang="zh-CN"/>
              <a:t>—</a:t>
            </a:r>
            <a:r>
              <a:rPr lang="zh-CN" altLang="en-US"/>
              <a:t>长距离天然气</a:t>
            </a:r>
            <a:r>
              <a:rPr lang="en-US" altLang="zh-CN"/>
              <a:t>/</a:t>
            </a:r>
            <a:r>
              <a:rPr lang="zh-CN" altLang="en-US"/>
              <a:t>输油管线防外破非法施工</a:t>
            </a:r>
          </a:p>
        </p:txBody>
      </p:sp>
      <p:pic>
        <p:nvPicPr>
          <p:cNvPr id="8" name="图片 7"/>
          <p:cNvPicPr>
            <a:picLocks noChangeAspect="1"/>
          </p:cNvPicPr>
          <p:nvPr/>
        </p:nvPicPr>
        <p:blipFill>
          <a:blip r:embed="rId3"/>
          <a:stretch>
            <a:fillRect/>
          </a:stretch>
        </p:blipFill>
        <p:spPr>
          <a:xfrm>
            <a:off x="6374765" y="1723390"/>
            <a:ext cx="5248275" cy="3534410"/>
          </a:xfrm>
          <a:prstGeom prst="rect">
            <a:avLst/>
          </a:prstGeom>
        </p:spPr>
      </p:pic>
      <p:pic>
        <p:nvPicPr>
          <p:cNvPr id="11" name="图片 10"/>
          <p:cNvPicPr>
            <a:picLocks noChangeAspect="1"/>
          </p:cNvPicPr>
          <p:nvPr/>
        </p:nvPicPr>
        <p:blipFill>
          <a:blip r:embed="rId4"/>
          <a:stretch>
            <a:fillRect/>
          </a:stretch>
        </p:blipFill>
        <p:spPr>
          <a:xfrm>
            <a:off x="607695" y="1794510"/>
            <a:ext cx="5767070" cy="3463290"/>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DVS/DAS</a:t>
            </a:r>
            <a:r>
              <a:rPr lang="zh-CN" altLang="en-US"/>
              <a:t>应用场景</a:t>
            </a:r>
            <a:r>
              <a:rPr lang="en-US" altLang="zh-CN"/>
              <a:t>—</a:t>
            </a:r>
            <a:r>
              <a:rPr lang="zh-CN" altLang="en-US"/>
              <a:t>天然气</a:t>
            </a:r>
            <a:r>
              <a:rPr lang="en-US" altLang="zh-CN"/>
              <a:t>/</a:t>
            </a:r>
            <a:r>
              <a:rPr lang="zh-CN" altLang="en-US"/>
              <a:t>输油管线防外破</a:t>
            </a:r>
          </a:p>
        </p:txBody>
      </p:sp>
      <p:pic>
        <p:nvPicPr>
          <p:cNvPr id="3" name="0d93707aedcc3877f2fca6129e10e790">
            <a:hlinkClick r:id="" action="ppaction://media"/>
          </p:cNvPr>
          <p:cNvPicPr/>
          <p:nvPr>
            <a:videoFile r:link="rId3"/>
            <p:extLst>
              <p:ext uri="{DAA4B4D4-6D71-4841-9C94-3DE7FCFB9230}">
                <p14:media xmlns:p14="http://schemas.microsoft.com/office/powerpoint/2010/main" r:link="rId2"/>
              </p:ext>
            </p:extLst>
          </p:nvPr>
        </p:nvPicPr>
        <p:blipFill>
          <a:blip r:embed="rId7"/>
          <a:stretch>
            <a:fillRect/>
          </a:stretch>
        </p:blipFill>
        <p:spPr>
          <a:xfrm>
            <a:off x="1796415" y="1356995"/>
            <a:ext cx="3141345" cy="4667250"/>
          </a:xfrm>
          <a:prstGeom prst="rect">
            <a:avLst/>
          </a:prstGeom>
        </p:spPr>
      </p:pic>
      <p:pic>
        <p:nvPicPr>
          <p:cNvPr id="4" name="be092dafbfed8a644b61eefe2fc37077">
            <a:hlinkClick r:id="" action="ppaction://media"/>
          </p:cNvPr>
          <p:cNvPicPr/>
          <p:nvPr>
            <a:videoFile r:link="rId5"/>
            <p:extLst>
              <p:ext uri="{DAA4B4D4-6D71-4841-9C94-3DE7FCFB9230}">
                <p14:media xmlns:p14="http://schemas.microsoft.com/office/powerpoint/2010/main" r:link="rId4"/>
              </p:ext>
            </p:extLst>
          </p:nvPr>
        </p:nvPicPr>
        <p:blipFill>
          <a:blip r:embed="rId8"/>
          <a:stretch>
            <a:fillRect/>
          </a:stretch>
        </p:blipFill>
        <p:spPr>
          <a:xfrm>
            <a:off x="6317615" y="1249680"/>
            <a:ext cx="2841625" cy="4775200"/>
          </a:xfrm>
          <a:prstGeom prst="rect">
            <a:avLst/>
          </a:prstGeom>
        </p:spPr>
      </p:pic>
    </p:spTree>
    <p:custDataLst>
      <p:tags r:id="rId1"/>
    </p:custDataLst>
  </p:cSld>
  <p:clrMapOvr>
    <a:masterClrMapping/>
  </p:clrMapOvr>
  <p:timing>
    <p:tnLst>
      <p:par>
        <p:cTn id="1" dur="indefinite" restart="never" nodeType="tmRoot">
          <p:childTnLst>
            <p:video>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video>
              <p:cMediaNode>
                <p:cTn id="8" fill="hold" display="1">
                  <p:stCondLst>
                    <p:cond delay="indefinite"/>
                  </p:stCondLst>
                </p:cTn>
                <p:tgtEl>
                  <p:spTgt spid="4"/>
                </p:tgtEl>
              </p:cMediaNode>
            </p:video>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DVS/DAS</a:t>
            </a:r>
            <a:r>
              <a:rPr lang="zh-CN" altLang="en-US"/>
              <a:t>应用场景</a:t>
            </a:r>
            <a:r>
              <a:rPr lang="en-US" altLang="zh-CN"/>
              <a:t>—</a:t>
            </a:r>
            <a:r>
              <a:rPr lang="zh-CN" altLang="en-US"/>
              <a:t>高速公路</a:t>
            </a:r>
            <a:r>
              <a:rPr lang="en-US" altLang="zh-CN"/>
              <a:t>/</a:t>
            </a:r>
            <a:r>
              <a:rPr lang="zh-CN" altLang="en-US">
                <a:sym typeface="+mn-ea"/>
              </a:rPr>
              <a:t>铁路入侵</a:t>
            </a:r>
            <a:r>
              <a:rPr lang="zh-CN" altLang="en-US"/>
              <a:t>监测</a:t>
            </a:r>
            <a:r>
              <a:rPr lang="en-US" altLang="zh-CN"/>
              <a:t>/</a:t>
            </a:r>
            <a:r>
              <a:rPr lang="zh-CN" altLang="en-US"/>
              <a:t>车流拥堵监测</a:t>
            </a:r>
          </a:p>
        </p:txBody>
      </p:sp>
      <p:pic>
        <p:nvPicPr>
          <p:cNvPr id="3" name="图片 2"/>
          <p:cNvPicPr>
            <a:picLocks noChangeAspect="1"/>
          </p:cNvPicPr>
          <p:nvPr/>
        </p:nvPicPr>
        <p:blipFill>
          <a:blip r:embed="rId3"/>
          <a:stretch>
            <a:fillRect/>
          </a:stretch>
        </p:blipFill>
        <p:spPr>
          <a:xfrm>
            <a:off x="5708650" y="1273810"/>
            <a:ext cx="6387465" cy="4882515"/>
          </a:xfrm>
          <a:prstGeom prst="rect">
            <a:avLst/>
          </a:prstGeom>
        </p:spPr>
      </p:pic>
      <p:pic>
        <p:nvPicPr>
          <p:cNvPr id="4" name="图片 3"/>
          <p:cNvPicPr>
            <a:picLocks noChangeAspect="1"/>
          </p:cNvPicPr>
          <p:nvPr/>
        </p:nvPicPr>
        <p:blipFill>
          <a:blip r:embed="rId4"/>
          <a:stretch>
            <a:fillRect/>
          </a:stretch>
        </p:blipFill>
        <p:spPr>
          <a:xfrm>
            <a:off x="497840" y="1601470"/>
            <a:ext cx="5399405" cy="3919220"/>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DVS/DAS</a:t>
            </a:r>
            <a:r>
              <a:rPr lang="zh-CN" altLang="en-US"/>
              <a:t>应用场景</a:t>
            </a:r>
            <a:r>
              <a:rPr lang="en-US" altLang="zh-CN"/>
              <a:t>—</a:t>
            </a:r>
            <a:r>
              <a:rPr lang="zh-CN" altLang="en-US"/>
              <a:t>高速公路桥梁垮塌</a:t>
            </a:r>
            <a:r>
              <a:rPr lang="en-US" altLang="zh-CN"/>
              <a:t>/</a:t>
            </a:r>
            <a:r>
              <a:rPr lang="zh-CN" altLang="en-US"/>
              <a:t>边坡监测</a:t>
            </a:r>
          </a:p>
        </p:txBody>
      </p:sp>
      <p:pic>
        <p:nvPicPr>
          <p:cNvPr id="5" name="图片 4"/>
          <p:cNvPicPr>
            <a:picLocks noChangeAspect="1"/>
          </p:cNvPicPr>
          <p:nvPr/>
        </p:nvPicPr>
        <p:blipFill>
          <a:blip r:embed="rId3"/>
          <a:stretch>
            <a:fillRect/>
          </a:stretch>
        </p:blipFill>
        <p:spPr>
          <a:xfrm>
            <a:off x="476250" y="1394460"/>
            <a:ext cx="5987415" cy="4135120"/>
          </a:xfrm>
          <a:prstGeom prst="rect">
            <a:avLst/>
          </a:prstGeom>
        </p:spPr>
      </p:pic>
      <p:pic>
        <p:nvPicPr>
          <p:cNvPr id="6" name="图片 5"/>
          <p:cNvPicPr>
            <a:picLocks noChangeAspect="1"/>
          </p:cNvPicPr>
          <p:nvPr/>
        </p:nvPicPr>
        <p:blipFill>
          <a:blip r:embed="rId4"/>
          <a:stretch>
            <a:fillRect/>
          </a:stretch>
        </p:blipFill>
        <p:spPr>
          <a:xfrm>
            <a:off x="6564630" y="1394460"/>
            <a:ext cx="5503545" cy="413448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89325"/>
            <a:ext cx="10969200" cy="705600"/>
          </a:xfrm>
        </p:spPr>
        <p:txBody>
          <a:bodyPr/>
          <a:lstStyle/>
          <a:p>
            <a:r>
              <a:rPr lang="zh-CN" altLang="en-US" sz="2800"/>
              <a:t>公司的定位</a:t>
            </a:r>
          </a:p>
        </p:txBody>
      </p:sp>
      <p:sp>
        <p:nvSpPr>
          <p:cNvPr id="30" name="任意多边形 44"/>
          <p:cNvSpPr/>
          <p:nvPr>
            <p:custDataLst>
              <p:tags r:id="rId2"/>
            </p:custDataLst>
          </p:nvPr>
        </p:nvSpPr>
        <p:spPr>
          <a:xfrm>
            <a:off x="1335695" y="5830782"/>
            <a:ext cx="5378361" cy="109145"/>
          </a:xfrm>
          <a:custGeom>
            <a:avLst/>
            <a:gdLst>
              <a:gd name="connsiteX0" fmla="*/ 136 w 8427"/>
              <a:gd name="connsiteY0" fmla="*/ 0 h 148"/>
              <a:gd name="connsiteX1" fmla="*/ 8343 w 8427"/>
              <a:gd name="connsiteY1" fmla="*/ 14 h 148"/>
              <a:gd name="connsiteX2" fmla="*/ 8427 w 8427"/>
              <a:gd name="connsiteY2" fmla="*/ 148 h 148"/>
              <a:gd name="connsiteX3" fmla="*/ 0 w 8427"/>
              <a:gd name="connsiteY3" fmla="*/ 146 h 148"/>
              <a:gd name="connsiteX4" fmla="*/ 136 w 8427"/>
              <a:gd name="connsiteY4" fmla="*/ 0 h 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 h="148">
                <a:moveTo>
                  <a:pt x="136" y="0"/>
                </a:moveTo>
                <a:lnTo>
                  <a:pt x="8343" y="14"/>
                </a:lnTo>
                <a:lnTo>
                  <a:pt x="8427" y="148"/>
                </a:lnTo>
                <a:lnTo>
                  <a:pt x="0" y="146"/>
                </a:lnTo>
                <a:lnTo>
                  <a:pt x="136" y="0"/>
                </a:lnTo>
                <a:close/>
              </a:path>
            </a:pathLst>
          </a:custGeom>
          <a:solidFill>
            <a:srgbClr val="FFFFFF"/>
          </a:solidFill>
          <a:ln>
            <a:noFill/>
          </a:ln>
          <a:effectLst>
            <a:outerShdw blurRad="127000" dist="38100" dir="5400000" algn="t" rotWithShape="0">
              <a:prstClr val="black">
                <a:alpha val="40000"/>
              </a:prstClr>
            </a:outerShdw>
          </a:effectLst>
        </p:spPr>
        <p:style>
          <a:lnRef idx="2">
            <a:srgbClr val="376FFF">
              <a:lumMod val="75000"/>
            </a:srgbClr>
          </a:lnRef>
          <a:fillRef idx="1">
            <a:srgbClr val="376FFF"/>
          </a:fillRef>
          <a:effectRef idx="0">
            <a:srgbClr val="FFFFFF"/>
          </a:effectRef>
          <a:fontRef idx="minor">
            <a:srgbClr val="FFFFFF"/>
          </a:fontRef>
        </p:style>
        <p:txBody>
          <a:bodyPr rtlCol="0" anchor="ctr"/>
          <a:lstStyle/>
          <a:p>
            <a:pPr algn="ctr"/>
            <a:endParaRPr lang="zh-CN" altLang="en-US">
              <a:solidFill>
                <a:srgbClr val="FFFFFF"/>
              </a:solidFill>
              <a:latin typeface="微软雅黑" panose="020B0503020204020204" charset="-122"/>
              <a:ea typeface="微软雅黑" panose="020B0503020204020204" charset="-122"/>
            </a:endParaRPr>
          </a:p>
        </p:txBody>
      </p:sp>
      <p:cxnSp>
        <p:nvCxnSpPr>
          <p:cNvPr id="62" name="直接连接符 61"/>
          <p:cNvCxnSpPr/>
          <p:nvPr>
            <p:custDataLst>
              <p:tags r:id="rId3"/>
            </p:custDataLst>
          </p:nvPr>
        </p:nvCxnSpPr>
        <p:spPr>
          <a:xfrm flipV="1">
            <a:off x="4241211" y="3156185"/>
            <a:ext cx="1511095" cy="810"/>
          </a:xfrm>
          <a:prstGeom prst="line">
            <a:avLst/>
          </a:prstGeom>
          <a:solidFill>
            <a:srgbClr val="376FFF">
              <a:alpha val="0"/>
            </a:srgbClr>
          </a:solidFill>
          <a:ln w="15875"/>
        </p:spPr>
        <p:style>
          <a:lnRef idx="2">
            <a:srgbClr val="376FFF"/>
          </a:lnRef>
          <a:fillRef idx="0">
            <a:srgbClr val="FFFFFF"/>
          </a:fillRef>
          <a:effectRef idx="0">
            <a:srgbClr val="FFFFFF"/>
          </a:effectRef>
          <a:fontRef idx="minor">
            <a:srgbClr val="000000"/>
          </a:fontRef>
        </p:style>
      </p:cxnSp>
      <p:cxnSp>
        <p:nvCxnSpPr>
          <p:cNvPr id="65" name="直接连接符 64"/>
          <p:cNvCxnSpPr/>
          <p:nvPr>
            <p:custDataLst>
              <p:tags r:id="rId4"/>
            </p:custDataLst>
          </p:nvPr>
        </p:nvCxnSpPr>
        <p:spPr>
          <a:xfrm>
            <a:off x="4732215" y="4203013"/>
            <a:ext cx="1615615" cy="10533"/>
          </a:xfrm>
          <a:prstGeom prst="line">
            <a:avLst/>
          </a:prstGeom>
          <a:solidFill>
            <a:srgbClr val="FFC000"/>
          </a:solidFill>
          <a:ln w="15875">
            <a:solidFill>
              <a:srgbClr val="17D594"/>
            </a:solidFill>
          </a:ln>
        </p:spPr>
        <p:style>
          <a:lnRef idx="2">
            <a:srgbClr val="376FFF"/>
          </a:lnRef>
          <a:fillRef idx="0">
            <a:srgbClr val="FFFFFF"/>
          </a:fillRef>
          <a:effectRef idx="0">
            <a:srgbClr val="FFFFFF"/>
          </a:effectRef>
          <a:fontRef idx="minor">
            <a:srgbClr val="000000"/>
          </a:fontRef>
        </p:style>
      </p:cxnSp>
      <p:cxnSp>
        <p:nvCxnSpPr>
          <p:cNvPr id="78" name="直接连接符 77"/>
          <p:cNvCxnSpPr/>
          <p:nvPr>
            <p:custDataLst>
              <p:tags r:id="rId5"/>
            </p:custDataLst>
          </p:nvPr>
        </p:nvCxnSpPr>
        <p:spPr>
          <a:xfrm>
            <a:off x="5440364" y="5341398"/>
            <a:ext cx="1615615" cy="10533"/>
          </a:xfrm>
          <a:prstGeom prst="line">
            <a:avLst/>
          </a:prstGeom>
          <a:solidFill>
            <a:srgbClr val="FFC000"/>
          </a:solidFill>
          <a:ln w="15875">
            <a:solidFill>
              <a:srgbClr val="FFC000"/>
            </a:solidFill>
          </a:ln>
        </p:spPr>
        <p:style>
          <a:lnRef idx="2">
            <a:srgbClr val="376FFF"/>
          </a:lnRef>
          <a:fillRef idx="0">
            <a:srgbClr val="FFFFFF"/>
          </a:fillRef>
          <a:effectRef idx="0">
            <a:srgbClr val="FFFFFF"/>
          </a:effectRef>
          <a:fontRef idx="minor">
            <a:srgbClr val="000000"/>
          </a:fontRef>
        </p:style>
      </p:cxnSp>
      <p:sp>
        <p:nvSpPr>
          <p:cNvPr id="82" name="矩形 81"/>
          <p:cNvSpPr/>
          <p:nvPr>
            <p:custDataLst>
              <p:tags r:id="rId6"/>
            </p:custDataLst>
          </p:nvPr>
        </p:nvSpPr>
        <p:spPr>
          <a:xfrm>
            <a:off x="6355933" y="4157640"/>
            <a:ext cx="108572" cy="108572"/>
          </a:xfrm>
          <a:prstGeom prst="rect">
            <a:avLst/>
          </a:prstGeom>
          <a:solidFill>
            <a:srgbClr val="17D594"/>
          </a:solidFill>
          <a:ln>
            <a:noFill/>
          </a:ln>
        </p:spPr>
        <p:style>
          <a:lnRef idx="2">
            <a:srgbClr val="376FFF">
              <a:lumMod val="75000"/>
            </a:srgbClr>
          </a:lnRef>
          <a:fillRef idx="1">
            <a:srgbClr val="376FFF"/>
          </a:fillRef>
          <a:effectRef idx="0">
            <a:srgbClr val="FFFFFF"/>
          </a:effectRef>
          <a:fontRef idx="minor">
            <a:srgbClr val="FFFFFF"/>
          </a:fontRef>
        </p:style>
        <p:txBody>
          <a:bodyPr rtlCol="0"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85" name="矩形 84"/>
          <p:cNvSpPr/>
          <p:nvPr>
            <p:custDataLst>
              <p:tags r:id="rId7"/>
            </p:custDataLst>
          </p:nvPr>
        </p:nvSpPr>
        <p:spPr>
          <a:xfrm>
            <a:off x="7016277" y="5296835"/>
            <a:ext cx="108572" cy="108572"/>
          </a:xfrm>
          <a:prstGeom prst="rect">
            <a:avLst/>
          </a:prstGeom>
          <a:solidFill>
            <a:srgbClr val="FFC000"/>
          </a:solidFill>
          <a:ln>
            <a:noFill/>
          </a:ln>
        </p:spPr>
        <p:style>
          <a:lnRef idx="2">
            <a:srgbClr val="376FFF">
              <a:lumMod val="75000"/>
            </a:srgbClr>
          </a:lnRef>
          <a:fillRef idx="1">
            <a:srgbClr val="376FFF"/>
          </a:fillRef>
          <a:effectRef idx="0">
            <a:srgbClr val="FFFFFF"/>
          </a:effectRef>
          <a:fontRef idx="minor">
            <a:srgbClr val="FFFFFF"/>
          </a:fontRef>
        </p:style>
        <p:txBody>
          <a:bodyPr rtlCol="0"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57" name="矩形 56"/>
          <p:cNvSpPr/>
          <p:nvPr>
            <p:custDataLst>
              <p:tags r:id="rId8"/>
            </p:custDataLst>
          </p:nvPr>
        </p:nvSpPr>
        <p:spPr>
          <a:xfrm>
            <a:off x="5752305" y="3101899"/>
            <a:ext cx="108572" cy="108572"/>
          </a:xfrm>
          <a:prstGeom prst="rect">
            <a:avLst/>
          </a:prstGeom>
          <a:solidFill>
            <a:srgbClr val="376FFF"/>
          </a:solidFill>
          <a:ln>
            <a:noFill/>
          </a:ln>
        </p:spPr>
        <p:style>
          <a:lnRef idx="2">
            <a:srgbClr val="376FFF">
              <a:lumMod val="75000"/>
            </a:srgbClr>
          </a:lnRef>
          <a:fillRef idx="1">
            <a:srgbClr val="376FFF"/>
          </a:fillRef>
          <a:effectRef idx="0">
            <a:srgbClr val="FFFFFF"/>
          </a:effectRef>
          <a:fontRef idx="minor">
            <a:srgbClr val="FFFFFF"/>
          </a:fontRef>
        </p:style>
        <p:txBody>
          <a:bodyPr rtlCol="0"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9" name="矩形 8"/>
          <p:cNvSpPr/>
          <p:nvPr>
            <p:custDataLst>
              <p:tags r:id="rId9"/>
            </p:custDataLst>
          </p:nvPr>
        </p:nvSpPr>
        <p:spPr>
          <a:xfrm>
            <a:off x="6031838" y="2856397"/>
            <a:ext cx="3908590" cy="636037"/>
          </a:xfrm>
          <a:prstGeom prst="rect">
            <a:avLst/>
          </a:prstGeom>
          <a:noFill/>
        </p:spPr>
        <p:txBody>
          <a:bodyPr wrap="square" lIns="0" tIns="0" rIns="0" bIns="0" rtlCol="0" anchor="ctr" anchorCtr="0">
            <a:noAutofit/>
          </a:bodyPr>
          <a:lstStyle/>
          <a:p>
            <a:pPr algn="just">
              <a:lnSpc>
                <a:spcPct val="130000"/>
              </a:lnSpc>
              <a:spcBef>
                <a:spcPct val="0"/>
              </a:spcBef>
              <a:spcAft>
                <a:spcPct val="0"/>
              </a:spcAft>
            </a:pPr>
            <a:r>
              <a:rPr lang="zh-CN" altLang="en-US" sz="1400" dirty="0">
                <a:solidFill>
                  <a:srgbClr val="000000">
                    <a:lumMod val="85000"/>
                    <a:lumOff val="15000"/>
                  </a:srgbClr>
                </a:solidFill>
                <a:latin typeface="微软雅黑" panose="020B0503020204020204" charset="-122"/>
                <a:cs typeface="微软雅黑" panose="020B0503020204020204" charset="-122"/>
              </a:rPr>
              <a:t>硬件模块厂商，</a:t>
            </a:r>
            <a:r>
              <a:rPr lang="en-US" altLang="zh-CN" sz="1400" dirty="0">
                <a:solidFill>
                  <a:srgbClr val="000000">
                    <a:lumMod val="85000"/>
                    <a:lumOff val="15000"/>
                  </a:srgbClr>
                </a:solidFill>
                <a:latin typeface="微软雅黑" panose="020B0503020204020204" charset="-122"/>
                <a:cs typeface="微软雅黑" panose="020B0503020204020204" charset="-122"/>
              </a:rPr>
              <a:t>~5</a:t>
            </a:r>
            <a:r>
              <a:rPr lang="zh-CN" altLang="en-US" sz="1400" dirty="0">
                <a:solidFill>
                  <a:srgbClr val="000000">
                    <a:lumMod val="85000"/>
                    <a:lumOff val="15000"/>
                  </a:srgbClr>
                </a:solidFill>
                <a:latin typeface="微软雅黑" panose="020B0503020204020204" charset="-122"/>
                <a:cs typeface="微软雅黑" panose="020B0503020204020204" charset="-122"/>
              </a:rPr>
              <a:t>家</a:t>
            </a:r>
          </a:p>
          <a:p>
            <a:pPr algn="just">
              <a:lnSpc>
                <a:spcPct val="130000"/>
              </a:lnSpc>
              <a:spcBef>
                <a:spcPct val="0"/>
              </a:spcBef>
              <a:spcAft>
                <a:spcPct val="0"/>
              </a:spcAft>
            </a:pPr>
            <a:r>
              <a:rPr lang="zh-CN" altLang="en-US" sz="1400" dirty="0">
                <a:solidFill>
                  <a:srgbClr val="000000">
                    <a:lumMod val="85000"/>
                    <a:lumOff val="15000"/>
                  </a:srgbClr>
                </a:solidFill>
                <a:latin typeface="微软雅黑" panose="020B0503020204020204" charset="-122"/>
                <a:cs typeface="微软雅黑" panose="020B0503020204020204" charset="-122"/>
              </a:rPr>
              <a:t>专注于模块设备硬件按层，提供软件开发接口</a:t>
            </a:r>
          </a:p>
        </p:txBody>
      </p:sp>
      <p:sp>
        <p:nvSpPr>
          <p:cNvPr id="10" name="矩形 9"/>
          <p:cNvSpPr/>
          <p:nvPr>
            <p:custDataLst>
              <p:tags r:id="rId10"/>
            </p:custDataLst>
          </p:nvPr>
        </p:nvSpPr>
        <p:spPr>
          <a:xfrm>
            <a:off x="6650050" y="3908896"/>
            <a:ext cx="3908590" cy="636037"/>
          </a:xfrm>
          <a:prstGeom prst="rect">
            <a:avLst/>
          </a:prstGeom>
          <a:noFill/>
        </p:spPr>
        <p:txBody>
          <a:bodyPr wrap="square" lIns="0" tIns="0" rIns="0" bIns="0" rtlCol="0" anchor="ctr" anchorCtr="0">
            <a:noAutofit/>
          </a:bodyPr>
          <a:lstStyle/>
          <a:p>
            <a:pPr algn="just">
              <a:lnSpc>
                <a:spcPct val="130000"/>
              </a:lnSpc>
              <a:spcBef>
                <a:spcPct val="0"/>
              </a:spcBef>
              <a:spcAft>
                <a:spcPct val="0"/>
              </a:spcAft>
            </a:pPr>
            <a:r>
              <a:rPr lang="zh-CN" altLang="en-US" sz="1400" dirty="0">
                <a:solidFill>
                  <a:srgbClr val="000000">
                    <a:lumMod val="85000"/>
                    <a:lumOff val="15000"/>
                  </a:srgbClr>
                </a:solidFill>
                <a:latin typeface="微软雅黑" panose="020B0503020204020204" charset="-122"/>
                <a:cs typeface="微软雅黑" panose="020B0503020204020204" charset="-122"/>
              </a:rPr>
              <a:t>针对某个应用的解决方案整机厂商</a:t>
            </a:r>
            <a:r>
              <a:rPr lang="en-US" altLang="zh-CN" sz="1400" dirty="0">
                <a:solidFill>
                  <a:srgbClr val="000000">
                    <a:lumMod val="85000"/>
                    <a:lumOff val="15000"/>
                  </a:srgbClr>
                </a:solidFill>
                <a:latin typeface="微软雅黑" panose="020B0503020204020204" charset="-122"/>
                <a:cs typeface="微软雅黑" panose="020B0503020204020204" charset="-122"/>
              </a:rPr>
              <a:t>  ~30</a:t>
            </a:r>
            <a:r>
              <a:rPr lang="zh-CN" altLang="en-US" sz="1400" dirty="0">
                <a:solidFill>
                  <a:srgbClr val="000000">
                    <a:lumMod val="85000"/>
                    <a:lumOff val="15000"/>
                  </a:srgbClr>
                </a:solidFill>
                <a:latin typeface="微软雅黑" panose="020B0503020204020204" charset="-122"/>
                <a:cs typeface="微软雅黑" panose="020B0503020204020204" charset="-122"/>
              </a:rPr>
              <a:t>至</a:t>
            </a:r>
            <a:r>
              <a:rPr lang="en-US" altLang="zh-CN" sz="1400" dirty="0">
                <a:solidFill>
                  <a:srgbClr val="000000">
                    <a:lumMod val="85000"/>
                    <a:lumOff val="15000"/>
                  </a:srgbClr>
                </a:solidFill>
                <a:latin typeface="微软雅黑" panose="020B0503020204020204" charset="-122"/>
                <a:cs typeface="微软雅黑" panose="020B0503020204020204" charset="-122"/>
              </a:rPr>
              <a:t>50</a:t>
            </a:r>
            <a:r>
              <a:rPr lang="zh-CN" altLang="en-US" sz="1400" dirty="0">
                <a:solidFill>
                  <a:srgbClr val="000000">
                    <a:lumMod val="85000"/>
                    <a:lumOff val="15000"/>
                  </a:srgbClr>
                </a:solidFill>
                <a:latin typeface="微软雅黑" panose="020B0503020204020204" charset="-122"/>
                <a:cs typeface="微软雅黑" panose="020B0503020204020204" charset="-122"/>
              </a:rPr>
              <a:t>家</a:t>
            </a:r>
          </a:p>
          <a:p>
            <a:pPr algn="just">
              <a:lnSpc>
                <a:spcPct val="130000"/>
              </a:lnSpc>
              <a:spcBef>
                <a:spcPct val="0"/>
              </a:spcBef>
              <a:spcAft>
                <a:spcPct val="0"/>
              </a:spcAft>
            </a:pPr>
            <a:r>
              <a:rPr lang="zh-CN" altLang="en-US" sz="1400" dirty="0">
                <a:solidFill>
                  <a:srgbClr val="000000">
                    <a:lumMod val="85000"/>
                    <a:lumOff val="15000"/>
                  </a:srgbClr>
                </a:solidFill>
                <a:latin typeface="微软雅黑" panose="020B0503020204020204" charset="-122"/>
                <a:cs typeface="微软雅黑" panose="020B0503020204020204" charset="-122"/>
              </a:rPr>
              <a:t>专注于某个应用厂家，有完善的软硬件方案</a:t>
            </a:r>
          </a:p>
        </p:txBody>
      </p:sp>
      <p:sp>
        <p:nvSpPr>
          <p:cNvPr id="11" name="矩形 10"/>
          <p:cNvSpPr/>
          <p:nvPr>
            <p:custDataLst>
              <p:tags r:id="rId11"/>
            </p:custDataLst>
          </p:nvPr>
        </p:nvSpPr>
        <p:spPr>
          <a:xfrm>
            <a:off x="7296620" y="5050522"/>
            <a:ext cx="3908590" cy="636037"/>
          </a:xfrm>
          <a:prstGeom prst="rect">
            <a:avLst/>
          </a:prstGeom>
          <a:noFill/>
        </p:spPr>
        <p:txBody>
          <a:bodyPr wrap="square" lIns="0" tIns="0" rIns="0" bIns="0" rtlCol="0" anchor="ctr" anchorCtr="0">
            <a:noAutofit/>
          </a:bodyPr>
          <a:lstStyle/>
          <a:p>
            <a:pPr algn="just">
              <a:lnSpc>
                <a:spcPct val="130000"/>
              </a:lnSpc>
              <a:spcBef>
                <a:spcPct val="0"/>
              </a:spcBef>
              <a:spcAft>
                <a:spcPct val="0"/>
              </a:spcAft>
            </a:pPr>
            <a:r>
              <a:rPr lang="zh-CN" altLang="en-US" sz="1400" dirty="0">
                <a:solidFill>
                  <a:srgbClr val="000000">
                    <a:lumMod val="85000"/>
                    <a:lumOff val="15000"/>
                  </a:srgbClr>
                </a:solidFill>
                <a:latin typeface="微软雅黑" panose="020B0503020204020204" charset="-122"/>
                <a:cs typeface="微软雅黑" panose="020B0503020204020204" charset="-122"/>
              </a:rPr>
              <a:t>系统集成商：没有产品技术，有业务资源</a:t>
            </a:r>
          </a:p>
          <a:p>
            <a:pPr algn="just">
              <a:lnSpc>
                <a:spcPct val="130000"/>
              </a:lnSpc>
              <a:spcBef>
                <a:spcPct val="0"/>
              </a:spcBef>
              <a:spcAft>
                <a:spcPct val="0"/>
              </a:spcAft>
            </a:pPr>
            <a:r>
              <a:rPr lang="zh-CN" altLang="en-US" sz="1400" dirty="0">
                <a:solidFill>
                  <a:srgbClr val="000000">
                    <a:lumMod val="85000"/>
                    <a:lumOff val="15000"/>
                  </a:srgbClr>
                </a:solidFill>
                <a:latin typeface="微软雅黑" panose="020B0503020204020204" charset="-122"/>
                <a:cs typeface="微软雅黑" panose="020B0503020204020204" charset="-122"/>
              </a:rPr>
              <a:t>拿项目，买方案，外包实施。</a:t>
            </a:r>
            <a:r>
              <a:rPr lang="en-US" altLang="zh-CN" sz="1400" dirty="0">
                <a:solidFill>
                  <a:srgbClr val="000000">
                    <a:lumMod val="85000"/>
                    <a:lumOff val="15000"/>
                  </a:srgbClr>
                </a:solidFill>
                <a:latin typeface="微软雅黑" panose="020B0503020204020204" charset="-122"/>
                <a:cs typeface="微软雅黑" panose="020B0503020204020204" charset="-122"/>
              </a:rPr>
              <a:t> </a:t>
            </a:r>
          </a:p>
        </p:txBody>
      </p:sp>
      <p:sp>
        <p:nvSpPr>
          <p:cNvPr id="53" name="任意多边形 52"/>
          <p:cNvSpPr/>
          <p:nvPr>
            <p:custDataLst>
              <p:tags r:id="rId12"/>
            </p:custDataLst>
          </p:nvPr>
        </p:nvSpPr>
        <p:spPr>
          <a:xfrm>
            <a:off x="3375066" y="3657723"/>
            <a:ext cx="2660665" cy="1127446"/>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3279" h="1352">
                <a:moveTo>
                  <a:pt x="794" y="0"/>
                </a:moveTo>
                <a:lnTo>
                  <a:pt x="2498" y="0"/>
                </a:lnTo>
                <a:lnTo>
                  <a:pt x="3279" y="1352"/>
                </a:lnTo>
                <a:lnTo>
                  <a:pt x="0" y="1352"/>
                </a:lnTo>
                <a:lnTo>
                  <a:pt x="794" y="0"/>
                </a:lnTo>
                <a:close/>
              </a:path>
            </a:pathLst>
          </a:custGeom>
          <a:solidFill>
            <a:srgbClr val="17D594"/>
          </a:solidFill>
          <a:ln>
            <a:noFill/>
          </a:ln>
        </p:spPr>
        <p:style>
          <a:lnRef idx="2">
            <a:srgbClr val="376FFF">
              <a:lumMod val="75000"/>
            </a:srgbClr>
          </a:lnRef>
          <a:fillRef idx="1">
            <a:srgbClr val="376FFF"/>
          </a:fillRef>
          <a:effectRef idx="0">
            <a:srgbClr val="FFFFFF"/>
          </a:effectRef>
          <a:fontRef idx="minor">
            <a:srgbClr val="FFFFFF"/>
          </a:fontRef>
        </p:style>
        <p:txBody>
          <a:bodyPr wrap="square" rtlCol="0" anchor="ctr">
            <a:noAutofit/>
          </a:bodyPr>
          <a:lstStyle/>
          <a:p>
            <a:pPr algn="ctr"/>
            <a:endParaRPr lang="zh-CN" altLang="en-US">
              <a:solidFill>
                <a:srgbClr val="FFFFFF"/>
              </a:solidFill>
              <a:latin typeface="微软雅黑" panose="020B0503020204020204" charset="-122"/>
              <a:ea typeface="微软雅黑" panose="020B0503020204020204" charset="-122"/>
            </a:endParaRPr>
          </a:p>
        </p:txBody>
      </p:sp>
      <p:sp>
        <p:nvSpPr>
          <p:cNvPr id="54" name="任意多边形 53"/>
          <p:cNvSpPr/>
          <p:nvPr>
            <p:custDataLst>
              <p:tags r:id="rId13"/>
            </p:custDataLst>
          </p:nvPr>
        </p:nvSpPr>
        <p:spPr>
          <a:xfrm>
            <a:off x="4031359" y="2506374"/>
            <a:ext cx="1387128" cy="1176466"/>
          </a:xfrm>
          <a:custGeom>
            <a:avLst/>
            <a:gdLst>
              <a:gd name="connsiteX0" fmla="*/ 0 w 1957"/>
              <a:gd name="connsiteY0" fmla="*/ 1660 h 1660"/>
              <a:gd name="connsiteX1" fmla="*/ 984 w 1957"/>
              <a:gd name="connsiteY1" fmla="*/ 0 h 1660"/>
              <a:gd name="connsiteX2" fmla="*/ 1957 w 1957"/>
              <a:gd name="connsiteY2" fmla="*/ 1652 h 1660"/>
              <a:gd name="connsiteX3" fmla="*/ 0 w 1957"/>
              <a:gd name="connsiteY3" fmla="*/ 1660 h 1660"/>
            </a:gdLst>
            <a:ahLst/>
            <a:cxnLst>
              <a:cxn ang="0">
                <a:pos x="connsiteX0" y="connsiteY0"/>
              </a:cxn>
              <a:cxn ang="0">
                <a:pos x="connsiteX1" y="connsiteY1"/>
              </a:cxn>
              <a:cxn ang="0">
                <a:pos x="connsiteX2" y="connsiteY2"/>
              </a:cxn>
              <a:cxn ang="0">
                <a:pos x="connsiteX3" y="connsiteY3"/>
              </a:cxn>
            </a:cxnLst>
            <a:rect l="l" t="t" r="r" b="b"/>
            <a:pathLst>
              <a:path w="1957" h="1660">
                <a:moveTo>
                  <a:pt x="0" y="1660"/>
                </a:moveTo>
                <a:lnTo>
                  <a:pt x="984" y="0"/>
                </a:lnTo>
                <a:lnTo>
                  <a:pt x="1957" y="1652"/>
                </a:lnTo>
                <a:lnTo>
                  <a:pt x="0" y="1660"/>
                </a:lnTo>
                <a:close/>
              </a:path>
            </a:pathLst>
          </a:custGeom>
          <a:gradFill>
            <a:gsLst>
              <a:gs pos="0">
                <a:srgbClr val="376FFF">
                  <a:lumMod val="60000"/>
                  <a:lumOff val="40000"/>
                </a:srgbClr>
              </a:gs>
              <a:gs pos="85000">
                <a:srgbClr val="376FFF"/>
              </a:gs>
            </a:gsLst>
            <a:lin ang="2700000" scaled="0"/>
          </a:gradFill>
          <a:ln>
            <a:noFill/>
          </a:ln>
        </p:spPr>
        <p:style>
          <a:lnRef idx="2">
            <a:srgbClr val="376FFF">
              <a:lumMod val="75000"/>
            </a:srgbClr>
          </a:lnRef>
          <a:fillRef idx="1">
            <a:srgbClr val="376FFF"/>
          </a:fillRef>
          <a:effectRef idx="0">
            <a:srgbClr val="FFFFFF"/>
          </a:effectRef>
          <a:fontRef idx="minor">
            <a:srgbClr val="FFFFFF"/>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b="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1" name="任意多边形 100"/>
          <p:cNvSpPr/>
          <p:nvPr>
            <p:custDataLst>
              <p:tags r:id="rId14"/>
            </p:custDataLst>
          </p:nvPr>
        </p:nvSpPr>
        <p:spPr>
          <a:xfrm flipH="1" flipV="1">
            <a:off x="4022446" y="3685271"/>
            <a:ext cx="1621287" cy="401068"/>
          </a:xfrm>
          <a:custGeom>
            <a:avLst/>
            <a:gdLst>
              <a:gd name="connsiteX0" fmla="*/ 394 w 2544"/>
              <a:gd name="connsiteY0" fmla="*/ 629 h 629"/>
              <a:gd name="connsiteX1" fmla="*/ 0 w 2544"/>
              <a:gd name="connsiteY1" fmla="*/ 0 h 629"/>
              <a:gd name="connsiteX2" fmla="*/ 2544 w 2544"/>
              <a:gd name="connsiteY2" fmla="*/ 629 h 629"/>
              <a:gd name="connsiteX3" fmla="*/ 394 w 2544"/>
              <a:gd name="connsiteY3" fmla="*/ 629 h 629"/>
            </a:gdLst>
            <a:ahLst/>
            <a:cxnLst>
              <a:cxn ang="0">
                <a:pos x="connsiteX0" y="connsiteY0"/>
              </a:cxn>
              <a:cxn ang="0">
                <a:pos x="connsiteX1" y="connsiteY1"/>
              </a:cxn>
              <a:cxn ang="0">
                <a:pos x="connsiteX2" y="connsiteY2"/>
              </a:cxn>
              <a:cxn ang="0">
                <a:pos x="connsiteX3" y="connsiteY3"/>
              </a:cxn>
            </a:cxnLst>
            <a:rect l="l" t="t" r="r" b="b"/>
            <a:pathLst>
              <a:path w="2544" h="629">
                <a:moveTo>
                  <a:pt x="394" y="629"/>
                </a:moveTo>
                <a:lnTo>
                  <a:pt x="0" y="0"/>
                </a:lnTo>
                <a:lnTo>
                  <a:pt x="2544" y="629"/>
                </a:lnTo>
                <a:lnTo>
                  <a:pt x="394" y="629"/>
                </a:lnTo>
                <a:close/>
              </a:path>
            </a:pathLst>
          </a:custGeom>
          <a:gradFill>
            <a:gsLst>
              <a:gs pos="100000">
                <a:srgbClr val="17D594">
                  <a:lumMod val="75000"/>
                  <a:alpha val="60000"/>
                </a:srgbClr>
              </a:gs>
              <a:gs pos="0">
                <a:srgbClr val="17D594"/>
              </a:gs>
            </a:gsLst>
            <a:lin ang="2700000" scaled="0"/>
          </a:gradFill>
          <a:ln>
            <a:noFill/>
          </a:ln>
        </p:spPr>
        <p:style>
          <a:lnRef idx="2">
            <a:srgbClr val="376FFF">
              <a:lumMod val="75000"/>
            </a:srgbClr>
          </a:lnRef>
          <a:fillRef idx="1">
            <a:srgbClr val="376FFF"/>
          </a:fillRef>
          <a:effectRef idx="0">
            <a:srgbClr val="FFFFFF"/>
          </a:effectRef>
          <a:fontRef idx="minor">
            <a:srgbClr val="FFFFFF"/>
          </a:fontRef>
        </p:style>
        <p:txBody>
          <a:bodyPr rtlCol="0" anchor="ctr"/>
          <a:lstStyle/>
          <a:p>
            <a:pPr algn="ctr"/>
            <a:endParaRPr lang="zh-CN" altLang="en-US">
              <a:solidFill>
                <a:srgbClr val="FFFFFF"/>
              </a:solidFill>
              <a:latin typeface="微软雅黑" panose="020B0503020204020204" charset="-122"/>
              <a:ea typeface="微软雅黑" panose="020B0503020204020204" charset="-122"/>
            </a:endParaRPr>
          </a:p>
        </p:txBody>
      </p:sp>
      <p:sp>
        <p:nvSpPr>
          <p:cNvPr id="49" name="任意多边形 48"/>
          <p:cNvSpPr/>
          <p:nvPr>
            <p:custDataLst>
              <p:tags r:id="rId15"/>
            </p:custDataLst>
          </p:nvPr>
        </p:nvSpPr>
        <p:spPr>
          <a:xfrm rot="16200000" flipH="1">
            <a:off x="3078519" y="2044538"/>
            <a:ext cx="1174035" cy="2114722"/>
          </a:xfrm>
          <a:custGeom>
            <a:avLst/>
            <a:gdLst/>
            <a:ahLst/>
            <a:cxnLst>
              <a:cxn ang="3">
                <a:pos x="hc" y="t"/>
              </a:cxn>
              <a:cxn ang="cd2">
                <a:pos x="l" y="vc"/>
              </a:cxn>
              <a:cxn ang="cd4">
                <a:pos x="hc" y="b"/>
              </a:cxn>
              <a:cxn ang="0">
                <a:pos x="r" y="vc"/>
              </a:cxn>
            </a:cxnLst>
            <a:rect l="l" t="t" r="r" b="b"/>
            <a:pathLst>
              <a:path w="1449" h="2610">
                <a:moveTo>
                  <a:pt x="1449" y="0"/>
                </a:moveTo>
                <a:lnTo>
                  <a:pt x="1449" y="1760"/>
                </a:lnTo>
                <a:lnTo>
                  <a:pt x="0" y="2610"/>
                </a:lnTo>
                <a:lnTo>
                  <a:pt x="0" y="850"/>
                </a:lnTo>
                <a:lnTo>
                  <a:pt x="1449" y="0"/>
                </a:lnTo>
                <a:close/>
              </a:path>
            </a:pathLst>
          </a:custGeom>
          <a:solidFill>
            <a:srgbClr val="FEFFFF"/>
          </a:solidFill>
          <a:ln>
            <a:noFill/>
          </a:ln>
          <a:effectLst>
            <a:outerShdw blurRad="127000" dist="190500" dir="1200000" sx="92000" sy="92000" algn="tl" rotWithShape="0">
              <a:srgbClr val="376FFF">
                <a:lumMod val="75000"/>
                <a:alpha val="35000"/>
              </a:srgbClr>
            </a:outerShdw>
          </a:effectLst>
        </p:spPr>
        <p:style>
          <a:lnRef idx="2">
            <a:srgbClr val="376FFF">
              <a:lumMod val="75000"/>
            </a:srgbClr>
          </a:lnRef>
          <a:fillRef idx="1">
            <a:srgbClr val="376FFF"/>
          </a:fillRef>
          <a:effectRef idx="0">
            <a:srgbClr val="FFFFFF"/>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1pPr>
            <a:lvl2pPr marL="4572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2pPr>
            <a:lvl3pPr marL="9144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3pPr>
            <a:lvl4pPr marL="13716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4pPr>
            <a:lvl5pPr marL="18288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5pPr>
            <a:lvl6pPr marL="22860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6pPr>
            <a:lvl7pPr marL="27432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7pPr>
            <a:lvl8pPr marL="32004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8pPr>
            <a:lvl9pPr marL="36576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9pPr>
          </a:lstStyle>
          <a:p>
            <a:pPr algn="ctr"/>
            <a:endParaRPr lang="zh-CN" altLang="en-US">
              <a:solidFill>
                <a:srgbClr val="FFFFFF"/>
              </a:solidFill>
              <a:effectLst>
                <a:outerShdw blurRad="50800" dist="38100" dir="2700000" algn="tl" rotWithShape="0">
                  <a:prstClr val="black">
                    <a:alpha val="100000"/>
                  </a:prstClr>
                </a:outerShdw>
              </a:effectLst>
              <a:latin typeface="微软雅黑" panose="020B0503020204020204" charset="-122"/>
              <a:ea typeface="微软雅黑" panose="020B0503020204020204" charset="-122"/>
            </a:endParaRPr>
          </a:p>
        </p:txBody>
      </p:sp>
      <p:sp>
        <p:nvSpPr>
          <p:cNvPr id="12" name="矩形 11"/>
          <p:cNvSpPr/>
          <p:nvPr>
            <p:custDataLst>
              <p:tags r:id="rId16"/>
            </p:custDataLst>
          </p:nvPr>
        </p:nvSpPr>
        <p:spPr>
          <a:xfrm>
            <a:off x="2910405" y="2959459"/>
            <a:ext cx="995651" cy="509132"/>
          </a:xfrm>
          <a:prstGeom prst="rect">
            <a:avLst/>
          </a:prstGeom>
          <a:noFill/>
        </p:spPr>
        <p:txBody>
          <a:bodyPr wrap="none" rtlCol="0">
            <a:noAutofit/>
          </a:bodyPr>
          <a:lstStyle/>
          <a:p>
            <a:pPr algn="ctr">
              <a:spcBef>
                <a:spcPct val="0"/>
              </a:spcBef>
              <a:spcAft>
                <a:spcPct val="0"/>
              </a:spcAft>
            </a:pPr>
            <a:r>
              <a:rPr lang="en-US" altLang="zh-CN" sz="2000" b="1" dirty="0">
                <a:solidFill>
                  <a:srgbClr val="376FFF"/>
                </a:solidFill>
                <a:latin typeface="微软雅黑" panose="020B0503020204020204" charset="-122"/>
                <a:cs typeface="Arial" panose="020B0604020202020204" pitchFamily="34" charset="0"/>
              </a:rPr>
              <a:t>01 </a:t>
            </a:r>
            <a:r>
              <a:rPr lang="zh-CN" altLang="en-US" sz="2000" b="1" dirty="0">
                <a:solidFill>
                  <a:srgbClr val="376FFF"/>
                </a:solidFill>
                <a:latin typeface="微软雅黑" panose="020B0503020204020204" charset="-122"/>
                <a:cs typeface="Arial" panose="020B0604020202020204" pitchFamily="34" charset="0"/>
              </a:rPr>
              <a:t>模块设备</a:t>
            </a:r>
          </a:p>
        </p:txBody>
      </p:sp>
      <p:sp>
        <p:nvSpPr>
          <p:cNvPr id="48" name="任意多边形 47"/>
          <p:cNvSpPr/>
          <p:nvPr>
            <p:custDataLst>
              <p:tags r:id="rId17"/>
            </p:custDataLst>
          </p:nvPr>
        </p:nvSpPr>
        <p:spPr>
          <a:xfrm rot="16200000" flipH="1">
            <a:off x="2427087" y="3176441"/>
            <a:ext cx="1100304" cy="2114722"/>
          </a:xfrm>
          <a:custGeom>
            <a:avLst/>
            <a:gdLst>
              <a:gd name="connsiteX0" fmla="*/ 1349 w 1358"/>
              <a:gd name="connsiteY0" fmla="*/ 0 h 2610"/>
              <a:gd name="connsiteX1" fmla="*/ 1358 w 1358"/>
              <a:gd name="connsiteY1" fmla="*/ 1796 h 2610"/>
              <a:gd name="connsiteX2" fmla="*/ 0 w 1358"/>
              <a:gd name="connsiteY2" fmla="*/ 2610 h 2610"/>
              <a:gd name="connsiteX3" fmla="*/ 0 w 1358"/>
              <a:gd name="connsiteY3" fmla="*/ 850 h 2610"/>
              <a:gd name="connsiteX4" fmla="*/ 1349 w 1358"/>
              <a:gd name="connsiteY4" fmla="*/ 0 h 2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 h="2610">
                <a:moveTo>
                  <a:pt x="1349" y="0"/>
                </a:moveTo>
                <a:lnTo>
                  <a:pt x="1358" y="1796"/>
                </a:lnTo>
                <a:lnTo>
                  <a:pt x="0" y="2610"/>
                </a:lnTo>
                <a:lnTo>
                  <a:pt x="0" y="850"/>
                </a:lnTo>
                <a:lnTo>
                  <a:pt x="1349" y="0"/>
                </a:lnTo>
                <a:close/>
              </a:path>
            </a:pathLst>
          </a:custGeom>
          <a:solidFill>
            <a:srgbClr val="FEFFFF"/>
          </a:solidFill>
          <a:ln>
            <a:noFill/>
          </a:ln>
          <a:effectLst>
            <a:outerShdw blurRad="127000" dist="190500" dir="300000" sx="92000" sy="92000" algn="tl" rotWithShape="0">
              <a:srgbClr val="17D594">
                <a:lumMod val="75000"/>
                <a:alpha val="35000"/>
              </a:srgbClr>
            </a:outerShdw>
          </a:effectLst>
        </p:spPr>
        <p:style>
          <a:lnRef idx="2">
            <a:srgbClr val="376FFF">
              <a:lumMod val="75000"/>
            </a:srgbClr>
          </a:lnRef>
          <a:fillRef idx="1">
            <a:srgbClr val="376FFF"/>
          </a:fillRef>
          <a:effectRef idx="0">
            <a:srgbClr val="FFFFFF"/>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1pPr>
            <a:lvl2pPr marL="4572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2pPr>
            <a:lvl3pPr marL="9144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3pPr>
            <a:lvl4pPr marL="13716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4pPr>
            <a:lvl5pPr marL="18288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5pPr>
            <a:lvl6pPr marL="22860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6pPr>
            <a:lvl7pPr marL="27432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7pPr>
            <a:lvl8pPr marL="32004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8pPr>
            <a:lvl9pPr marL="36576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9pPr>
          </a:lstStyle>
          <a:p>
            <a:pPr algn="ctr"/>
            <a:endParaRPr lang="zh-CN" altLang="en-US">
              <a:solidFill>
                <a:srgbClr val="FFFFFF"/>
              </a:solidFill>
              <a:effectLst>
                <a:outerShdw blurRad="50800" dist="38100" dir="2700000" algn="tl" rotWithShape="0">
                  <a:prstClr val="black">
                    <a:alpha val="100000"/>
                  </a:prstClr>
                </a:outerShdw>
              </a:effectLst>
              <a:latin typeface="微软雅黑" panose="020B0503020204020204" charset="-122"/>
              <a:ea typeface="微软雅黑" panose="020B0503020204020204" charset="-122"/>
            </a:endParaRPr>
          </a:p>
        </p:txBody>
      </p:sp>
      <p:sp>
        <p:nvSpPr>
          <p:cNvPr id="13" name="矩形 12"/>
          <p:cNvSpPr/>
          <p:nvPr>
            <p:custDataLst>
              <p:tags r:id="rId18"/>
            </p:custDataLst>
          </p:nvPr>
        </p:nvSpPr>
        <p:spPr>
          <a:xfrm>
            <a:off x="2075785" y="4070915"/>
            <a:ext cx="1175183" cy="509132"/>
          </a:xfrm>
          <a:prstGeom prst="rect">
            <a:avLst/>
          </a:prstGeom>
          <a:noFill/>
        </p:spPr>
        <p:txBody>
          <a:bodyPr wrap="none" rtlCol="0">
            <a:noAutofit/>
          </a:bodyPr>
          <a:lstStyle/>
          <a:p>
            <a:pPr algn="ctr">
              <a:spcBef>
                <a:spcPct val="0"/>
              </a:spcBef>
              <a:spcAft>
                <a:spcPct val="0"/>
              </a:spcAft>
            </a:pPr>
            <a:r>
              <a:rPr lang="en-US" altLang="zh-CN" sz="2000" b="1" dirty="0">
                <a:solidFill>
                  <a:srgbClr val="17D594"/>
                </a:solidFill>
                <a:latin typeface="微软雅黑" panose="020B0503020204020204" charset="-122"/>
                <a:cs typeface="Arial" panose="020B0604020202020204" pitchFamily="34" charset="0"/>
              </a:rPr>
              <a:t>02 </a:t>
            </a:r>
            <a:r>
              <a:rPr lang="zh-CN" altLang="en-US" sz="2000" b="1" dirty="0">
                <a:solidFill>
                  <a:srgbClr val="17D594"/>
                </a:solidFill>
                <a:latin typeface="微软雅黑" panose="020B0503020204020204" charset="-122"/>
                <a:cs typeface="Arial" panose="020B0604020202020204" pitchFamily="34" charset="0"/>
              </a:rPr>
              <a:t>解决方案</a:t>
            </a:r>
          </a:p>
        </p:txBody>
      </p:sp>
      <p:sp>
        <p:nvSpPr>
          <p:cNvPr id="47" name="任意多边形 46"/>
          <p:cNvSpPr/>
          <p:nvPr>
            <p:custDataLst>
              <p:tags r:id="rId19"/>
            </p:custDataLst>
          </p:nvPr>
        </p:nvSpPr>
        <p:spPr>
          <a:xfrm rot="16200000" flipH="1">
            <a:off x="1716508" y="4261350"/>
            <a:ext cx="1174035" cy="2204257"/>
          </a:xfrm>
          <a:custGeom>
            <a:avLst/>
            <a:gdLst/>
            <a:ahLst/>
            <a:cxnLst>
              <a:cxn ang="3">
                <a:pos x="hc" y="t"/>
              </a:cxn>
              <a:cxn ang="cd2">
                <a:pos x="l" y="vc"/>
              </a:cxn>
              <a:cxn ang="cd4">
                <a:pos x="hc" y="b"/>
              </a:cxn>
              <a:cxn ang="0">
                <a:pos x="r" y="vc"/>
              </a:cxn>
            </a:cxnLst>
            <a:rect l="l" t="t" r="r" b="b"/>
            <a:pathLst>
              <a:path w="1449" h="2610">
                <a:moveTo>
                  <a:pt x="1449" y="0"/>
                </a:moveTo>
                <a:lnTo>
                  <a:pt x="1449" y="1760"/>
                </a:lnTo>
                <a:lnTo>
                  <a:pt x="0" y="2610"/>
                </a:lnTo>
                <a:lnTo>
                  <a:pt x="0" y="850"/>
                </a:lnTo>
                <a:lnTo>
                  <a:pt x="1449" y="0"/>
                </a:lnTo>
                <a:close/>
              </a:path>
            </a:pathLst>
          </a:custGeom>
          <a:solidFill>
            <a:srgbClr val="FEFFFF"/>
          </a:solidFill>
          <a:ln>
            <a:noFill/>
          </a:ln>
          <a:effectLst>
            <a:outerShdw blurRad="127000" dist="190500" dir="300000" sx="92000" sy="92000" algn="tl" rotWithShape="0">
              <a:srgbClr val="FFC000">
                <a:lumMod val="75000"/>
                <a:alpha val="35000"/>
              </a:srgbClr>
            </a:outerShdw>
          </a:effectLst>
        </p:spPr>
        <p:style>
          <a:lnRef idx="2">
            <a:srgbClr val="376FFF">
              <a:lumMod val="75000"/>
            </a:srgbClr>
          </a:lnRef>
          <a:fillRef idx="1">
            <a:srgbClr val="376FFF"/>
          </a:fillRef>
          <a:effectRef idx="0">
            <a:srgbClr val="FFFFFF"/>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1pPr>
            <a:lvl2pPr marL="4572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2pPr>
            <a:lvl3pPr marL="9144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3pPr>
            <a:lvl4pPr marL="13716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4pPr>
            <a:lvl5pPr marL="18288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5pPr>
            <a:lvl6pPr marL="22860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6pPr>
            <a:lvl7pPr marL="27432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7pPr>
            <a:lvl8pPr marL="32004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8pPr>
            <a:lvl9pPr marL="3657600" algn="l" defTabSz="914400" rtl="0" eaLnBrk="1" latinLnBrk="0" hangingPunct="1">
              <a:defRPr sz="1800" kern="1200">
                <a:solidFill>
                  <a:srgbClr val="FFFFFF"/>
                </a:solidFill>
                <a:latin typeface="微软雅黑" panose="020B0503020204020204" charset="-122"/>
                <a:ea typeface="微软雅黑" panose="020B0503020204020204" charset="-122"/>
                <a:cs typeface="+mn-ea"/>
              </a:defRPr>
            </a:lvl9pPr>
          </a:lstStyle>
          <a:p>
            <a:pPr algn="ctr"/>
            <a:endParaRPr lang="zh-CN" altLang="en-US">
              <a:solidFill>
                <a:srgbClr val="FFFFFF"/>
              </a:solidFill>
              <a:effectLst>
                <a:outerShdw blurRad="50800" dist="38100" dir="2700000" algn="tl" rotWithShape="0">
                  <a:prstClr val="black">
                    <a:alpha val="100000"/>
                  </a:prstClr>
                </a:outerShdw>
              </a:effectLst>
              <a:latin typeface="微软雅黑" panose="020B0503020204020204" charset="-122"/>
              <a:ea typeface="微软雅黑" panose="020B0503020204020204" charset="-122"/>
            </a:endParaRPr>
          </a:p>
        </p:txBody>
      </p:sp>
      <p:sp>
        <p:nvSpPr>
          <p:cNvPr id="14" name="矩形 13"/>
          <p:cNvSpPr/>
          <p:nvPr>
            <p:custDataLst>
              <p:tags r:id="rId20"/>
            </p:custDataLst>
          </p:nvPr>
        </p:nvSpPr>
        <p:spPr>
          <a:xfrm>
            <a:off x="1422068" y="5184426"/>
            <a:ext cx="1164219" cy="509132"/>
          </a:xfrm>
          <a:prstGeom prst="rect">
            <a:avLst/>
          </a:prstGeom>
          <a:noFill/>
        </p:spPr>
        <p:txBody>
          <a:bodyPr wrap="none" rtlCol="0">
            <a:noAutofit/>
          </a:bodyPr>
          <a:lstStyle/>
          <a:p>
            <a:pPr algn="ctr">
              <a:spcBef>
                <a:spcPct val="0"/>
              </a:spcBef>
              <a:spcAft>
                <a:spcPct val="0"/>
              </a:spcAft>
            </a:pPr>
            <a:r>
              <a:rPr lang="en-US" altLang="zh-CN" sz="2000" b="1" dirty="0">
                <a:solidFill>
                  <a:srgbClr val="FFC000"/>
                </a:solidFill>
                <a:latin typeface="微软雅黑" panose="020B0503020204020204" charset="-122"/>
                <a:cs typeface="Arial" panose="020B0604020202020204" pitchFamily="34" charset="0"/>
              </a:rPr>
              <a:t>03 </a:t>
            </a:r>
            <a:r>
              <a:rPr lang="zh-CN" altLang="en-US" sz="2000" b="1" dirty="0">
                <a:solidFill>
                  <a:srgbClr val="FFC000"/>
                </a:solidFill>
                <a:latin typeface="微软雅黑" panose="020B0503020204020204" charset="-122"/>
                <a:cs typeface="Arial" panose="020B0604020202020204" pitchFamily="34" charset="0"/>
              </a:rPr>
              <a:t>集成商</a:t>
            </a:r>
          </a:p>
        </p:txBody>
      </p:sp>
      <p:sp>
        <p:nvSpPr>
          <p:cNvPr id="52" name="任意多边形 51"/>
          <p:cNvSpPr/>
          <p:nvPr>
            <p:custDataLst>
              <p:tags r:id="rId21"/>
            </p:custDataLst>
          </p:nvPr>
        </p:nvSpPr>
        <p:spPr>
          <a:xfrm>
            <a:off x="2683122" y="4778282"/>
            <a:ext cx="4030936" cy="1167554"/>
          </a:xfrm>
          <a:custGeom>
            <a:avLst/>
            <a:gdLst>
              <a:gd name="connsiteX0" fmla="*/ 0 w 5005"/>
              <a:gd name="connsiteY0" fmla="*/ 4245 h 4245"/>
              <a:gd name="connsiteX1" fmla="*/ 2501 w 5005"/>
              <a:gd name="connsiteY1" fmla="*/ 0 h 4245"/>
              <a:gd name="connsiteX2" fmla="*/ 5005 w 5005"/>
              <a:gd name="connsiteY2" fmla="*/ 4245 h 4245"/>
              <a:gd name="connsiteX3" fmla="*/ 0 w 5005"/>
              <a:gd name="connsiteY3" fmla="*/ 4245 h 4245"/>
            </a:gdLst>
            <a:ahLst/>
            <a:cxnLst>
              <a:cxn ang="0">
                <a:pos x="connsiteX0" y="connsiteY0"/>
              </a:cxn>
              <a:cxn ang="0">
                <a:pos x="connsiteX1" y="connsiteY1"/>
              </a:cxn>
              <a:cxn ang="0">
                <a:pos x="connsiteX2" y="connsiteY2"/>
              </a:cxn>
              <a:cxn ang="0">
                <a:pos x="connsiteX3" y="connsiteY3"/>
              </a:cxn>
            </a:cxnLst>
            <a:rect l="l" t="t" r="r" b="b"/>
            <a:pathLst>
              <a:path w="4966" h="1441">
                <a:moveTo>
                  <a:pt x="849" y="0"/>
                </a:moveTo>
                <a:lnTo>
                  <a:pt x="4134" y="0"/>
                </a:lnTo>
                <a:lnTo>
                  <a:pt x="4966" y="1441"/>
                </a:lnTo>
                <a:lnTo>
                  <a:pt x="0" y="1441"/>
                </a:lnTo>
                <a:lnTo>
                  <a:pt x="849" y="0"/>
                </a:lnTo>
                <a:close/>
              </a:path>
            </a:pathLst>
          </a:custGeom>
          <a:gradFill>
            <a:gsLst>
              <a:gs pos="0">
                <a:srgbClr val="FFC000">
                  <a:lumMod val="60000"/>
                  <a:lumOff val="40000"/>
                </a:srgbClr>
              </a:gs>
              <a:gs pos="85000">
                <a:srgbClr val="FFC000"/>
              </a:gs>
            </a:gsLst>
            <a:lin ang="2700000" scaled="0"/>
          </a:gradFill>
          <a:ln>
            <a:noFill/>
          </a:ln>
        </p:spPr>
        <p:style>
          <a:lnRef idx="2">
            <a:srgbClr val="376FFF">
              <a:lumMod val="75000"/>
            </a:srgbClr>
          </a:lnRef>
          <a:fillRef idx="1">
            <a:srgbClr val="376FFF"/>
          </a:fillRef>
          <a:effectRef idx="0">
            <a:srgbClr val="FFFFFF"/>
          </a:effectRef>
          <a:fontRef idx="minor">
            <a:srgbClr val="FFFFFF"/>
          </a:fontRef>
        </p:style>
        <p:txBody>
          <a:bodyPr vertOverflow="overflow" horzOverflow="overflow" vert="horz" wrap="square" tIns="71755" bIns="71755" numCol="1" spcCol="0" rtlCol="0" fromWordArt="0" anchor="ctr" anchorCtr="0" forceAA="0" compatLnSpc="1">
            <a:noAutofit/>
          </a:bodyPr>
          <a:lstStyle/>
          <a:p>
            <a:pPr lvl="0" algn="ctr">
              <a:buClrTx/>
              <a:buSzTx/>
              <a:buFontTx/>
            </a:pPr>
            <a:endParaRPr lang="zh-CN" altLang="en-US" sz="2200" b="1"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99" name="任意多边形 98"/>
          <p:cNvSpPr/>
          <p:nvPr>
            <p:custDataLst>
              <p:tags r:id="rId22"/>
            </p:custDataLst>
          </p:nvPr>
        </p:nvSpPr>
        <p:spPr>
          <a:xfrm flipH="1" flipV="1">
            <a:off x="3368584" y="4781523"/>
            <a:ext cx="2909798" cy="438529"/>
          </a:xfrm>
          <a:custGeom>
            <a:avLst/>
            <a:gdLst>
              <a:gd name="connsiteX0" fmla="*/ 392 w 4581"/>
              <a:gd name="connsiteY0" fmla="*/ 691 h 691"/>
              <a:gd name="connsiteX1" fmla="*/ 0 w 4581"/>
              <a:gd name="connsiteY1" fmla="*/ 0 h 691"/>
              <a:gd name="connsiteX2" fmla="*/ 4581 w 4581"/>
              <a:gd name="connsiteY2" fmla="*/ 691 h 691"/>
              <a:gd name="connsiteX3" fmla="*/ 392 w 4581"/>
              <a:gd name="connsiteY3" fmla="*/ 691 h 691"/>
            </a:gdLst>
            <a:ahLst/>
            <a:cxnLst>
              <a:cxn ang="0">
                <a:pos x="connsiteX0" y="connsiteY0"/>
              </a:cxn>
              <a:cxn ang="0">
                <a:pos x="connsiteX1" y="connsiteY1"/>
              </a:cxn>
              <a:cxn ang="0">
                <a:pos x="connsiteX2" y="connsiteY2"/>
              </a:cxn>
              <a:cxn ang="0">
                <a:pos x="connsiteX3" y="connsiteY3"/>
              </a:cxn>
            </a:cxnLst>
            <a:rect l="l" t="t" r="r" b="b"/>
            <a:pathLst>
              <a:path w="3591" h="541">
                <a:moveTo>
                  <a:pt x="0" y="0"/>
                </a:moveTo>
                <a:lnTo>
                  <a:pt x="3591" y="541"/>
                </a:lnTo>
                <a:lnTo>
                  <a:pt x="312" y="541"/>
                </a:lnTo>
                <a:lnTo>
                  <a:pt x="0" y="0"/>
                </a:lnTo>
                <a:close/>
              </a:path>
            </a:pathLst>
          </a:custGeom>
          <a:gradFill>
            <a:gsLst>
              <a:gs pos="87000">
                <a:srgbClr val="FFC000">
                  <a:lumMod val="75000"/>
                  <a:alpha val="60000"/>
                </a:srgbClr>
              </a:gs>
              <a:gs pos="0">
                <a:srgbClr val="FFC000">
                  <a:alpha val="55000"/>
                </a:srgbClr>
              </a:gs>
            </a:gsLst>
            <a:lin ang="2700000" scaled="0"/>
          </a:gradFill>
          <a:ln>
            <a:noFill/>
          </a:ln>
        </p:spPr>
        <p:style>
          <a:lnRef idx="2">
            <a:srgbClr val="376FFF">
              <a:lumMod val="75000"/>
            </a:srgbClr>
          </a:lnRef>
          <a:fillRef idx="1">
            <a:srgbClr val="376FFF"/>
          </a:fillRef>
          <a:effectRef idx="0">
            <a:srgbClr val="FFFFFF"/>
          </a:effectRef>
          <a:fontRef idx="minor">
            <a:srgbClr val="FFFFFF"/>
          </a:fontRef>
        </p:style>
        <p:txBody>
          <a:bodyPr wrap="square" rtlCol="0" anchor="ctr">
            <a:noAutofit/>
          </a:bodyPr>
          <a:lstStyle/>
          <a:p>
            <a:pPr algn="ctr"/>
            <a:endParaRPr lang="zh-CN" altLang="en-US">
              <a:solidFill>
                <a:srgbClr val="FFFFFF"/>
              </a:solidFill>
              <a:latin typeface="微软雅黑" panose="020B0503020204020204" charset="-122"/>
              <a:ea typeface="微软雅黑" panose="020B0503020204020204" charset="-122"/>
            </a:endParaRPr>
          </a:p>
        </p:txBody>
      </p:sp>
      <p:pic>
        <p:nvPicPr>
          <p:cNvPr id="31" name="图片 5" descr="32313538333630393b32313538333731303bbdbbd7f7d2b5"/>
          <p:cNvPicPr>
            <a:picLocks noChangeAspect="1"/>
          </p:cNvPicPr>
          <p:nvPr>
            <p:custDataLst>
              <p:tags r:id="rId23"/>
            </p:custDataLst>
          </p:nvPr>
        </p:nvPicPr>
        <p:blipFill>
          <a:blip r:embed="rId29">
            <a:extLst>
              <a:ext uri="{96DAC541-7B7A-43D3-8B79-37D633B846F1}">
                <asvg:svgBlip xmlns:asvg="http://schemas.microsoft.com/office/drawing/2016/SVG/main" r:embed="rId30"/>
              </a:ext>
            </a:extLst>
          </a:blip>
          <a:stretch>
            <a:fillRect/>
          </a:stretch>
        </p:blipFill>
        <p:spPr>
          <a:xfrm>
            <a:off x="4553963" y="3098658"/>
            <a:ext cx="367478" cy="367478"/>
          </a:xfrm>
          <a:prstGeom prst="rect">
            <a:avLst/>
          </a:prstGeom>
        </p:spPr>
      </p:pic>
      <p:pic>
        <p:nvPicPr>
          <p:cNvPr id="32" name="图片 5" descr="333438303937363b333438313036343bb9abcbbed5bdc2d4"/>
          <p:cNvPicPr>
            <a:picLocks noChangeAspect="1"/>
          </p:cNvPicPr>
          <p:nvPr>
            <p:custDataLst>
              <p:tags r:id="rId24"/>
            </p:custDataLst>
          </p:nvPr>
        </p:nvPicPr>
        <p:blipFill>
          <a:blip r:embed="rId31">
            <a:extLst>
              <a:ext uri="{96DAC541-7B7A-43D3-8B79-37D633B846F1}">
                <asvg:svgBlip xmlns:asvg="http://schemas.microsoft.com/office/drawing/2016/SVG/main" r:embed="rId32"/>
              </a:ext>
            </a:extLst>
          </a:blip>
          <a:stretch>
            <a:fillRect/>
          </a:stretch>
        </p:blipFill>
        <p:spPr>
          <a:xfrm>
            <a:off x="4532086" y="4058791"/>
            <a:ext cx="367478" cy="367478"/>
          </a:xfrm>
          <a:prstGeom prst="rect">
            <a:avLst/>
          </a:prstGeom>
        </p:spPr>
      </p:pic>
      <p:pic>
        <p:nvPicPr>
          <p:cNvPr id="33" name="图片 13" descr="32313538333630393b32313538333732303bcad5b2d8bfceb3cc"/>
          <p:cNvPicPr>
            <a:picLocks noChangeAspect="1"/>
          </p:cNvPicPr>
          <p:nvPr>
            <p:custDataLst>
              <p:tags r:id="rId25"/>
            </p:custDataLst>
          </p:nvPr>
        </p:nvPicPr>
        <p:blipFill>
          <a:blip r:embed="rId33">
            <a:extLst>
              <a:ext uri="{96DAC541-7B7A-43D3-8B79-37D633B846F1}">
                <asvg:svgBlip xmlns:asvg="http://schemas.microsoft.com/office/drawing/2016/SVG/main" r:embed="rId34"/>
              </a:ext>
            </a:extLst>
          </a:blip>
          <a:stretch>
            <a:fillRect/>
          </a:stretch>
        </p:blipFill>
        <p:spPr>
          <a:xfrm>
            <a:off x="4513451" y="5143700"/>
            <a:ext cx="367478" cy="367478"/>
          </a:xfrm>
          <a:prstGeom prst="rect">
            <a:avLst/>
          </a:prstGeom>
        </p:spPr>
      </p:pic>
      <p:pic>
        <p:nvPicPr>
          <p:cNvPr id="27" name="图片 26"/>
          <p:cNvPicPr/>
          <p:nvPr>
            <p:custDataLst>
              <p:tags r:id="rId26"/>
            </p:custDataLst>
          </p:nvPr>
        </p:nvPicPr>
        <p:blipFill>
          <a:blip r:embed="rId35"/>
          <a:stretch>
            <a:fillRect/>
          </a:stretch>
        </p:blipFill>
        <p:spPr>
          <a:xfrm>
            <a:off x="4888230" y="1094740"/>
            <a:ext cx="932180" cy="890270"/>
          </a:xfrm>
          <a:prstGeom prst="rect">
            <a:avLst/>
          </a:prstGeom>
          <a:noFill/>
          <a:ln w="9525">
            <a:noFill/>
          </a:ln>
        </p:spPr>
      </p:pic>
      <p:sp>
        <p:nvSpPr>
          <p:cNvPr id="34" name="文本框 33"/>
          <p:cNvSpPr txBox="1"/>
          <p:nvPr/>
        </p:nvSpPr>
        <p:spPr>
          <a:xfrm>
            <a:off x="5919470" y="1268095"/>
            <a:ext cx="4714875" cy="645160"/>
          </a:xfrm>
          <a:prstGeom prst="rect">
            <a:avLst/>
          </a:prstGeom>
          <a:noFill/>
        </p:spPr>
        <p:txBody>
          <a:bodyPr wrap="square" rtlCol="0">
            <a:spAutoFit/>
          </a:bodyPr>
          <a:lstStyle/>
          <a:p>
            <a:r>
              <a:rPr lang="zh-CN" altLang="en-US" b="1">
                <a:solidFill>
                  <a:srgbClr val="C00000"/>
                </a:solidFill>
                <a:sym typeface="+mn-ea"/>
              </a:rPr>
              <a:t>国内唯一能同时提供</a:t>
            </a:r>
            <a:r>
              <a:rPr lang="en-US" altLang="zh-CN" b="1">
                <a:solidFill>
                  <a:srgbClr val="C00000"/>
                </a:solidFill>
                <a:sym typeface="+mn-ea"/>
              </a:rPr>
              <a:t>DAS</a:t>
            </a:r>
            <a:r>
              <a:rPr lang="zh-CN" altLang="en-US" b="1">
                <a:solidFill>
                  <a:srgbClr val="C00000"/>
                </a:solidFill>
                <a:sym typeface="+mn-ea"/>
              </a:rPr>
              <a:t>模块</a:t>
            </a:r>
            <a:r>
              <a:rPr lang="en-US" altLang="zh-CN" b="1">
                <a:solidFill>
                  <a:srgbClr val="C00000"/>
                </a:solidFill>
                <a:sym typeface="+mn-ea"/>
              </a:rPr>
              <a:t> + </a:t>
            </a:r>
            <a:r>
              <a:rPr lang="zh-CN" altLang="en-US" b="1">
                <a:solidFill>
                  <a:srgbClr val="C00000"/>
                </a:solidFill>
                <a:sym typeface="+mn-ea"/>
              </a:rPr>
              <a:t>采集卡</a:t>
            </a:r>
            <a:r>
              <a:rPr lang="en-US" altLang="zh-CN" b="1">
                <a:solidFill>
                  <a:srgbClr val="C00000"/>
                </a:solidFill>
                <a:sym typeface="+mn-ea"/>
              </a:rPr>
              <a:t> + </a:t>
            </a:r>
            <a:r>
              <a:rPr lang="zh-CN" altLang="en-US" b="1">
                <a:solidFill>
                  <a:srgbClr val="C00000"/>
                </a:solidFill>
                <a:sym typeface="+mn-ea"/>
              </a:rPr>
              <a:t>解调库的光纤传感模块设备厂商。</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DVS/DAS</a:t>
            </a:r>
            <a:r>
              <a:rPr lang="zh-CN" altLang="en-US"/>
              <a:t>应用场景</a:t>
            </a:r>
            <a:r>
              <a:rPr lang="en-US" altLang="zh-CN"/>
              <a:t>—</a:t>
            </a:r>
            <a:r>
              <a:rPr lang="zh-CN" altLang="en-US"/>
              <a:t>测井，微地震</a:t>
            </a:r>
            <a:r>
              <a:rPr lang="en-US" altLang="zh-CN"/>
              <a:t>/</a:t>
            </a:r>
            <a:r>
              <a:rPr lang="zh-CN" altLang="en-US"/>
              <a:t>地质勘探</a:t>
            </a:r>
          </a:p>
        </p:txBody>
      </p:sp>
      <p:pic>
        <p:nvPicPr>
          <p:cNvPr id="4" name="图片 3"/>
          <p:cNvPicPr>
            <a:picLocks noChangeAspect="1"/>
          </p:cNvPicPr>
          <p:nvPr/>
        </p:nvPicPr>
        <p:blipFill>
          <a:blip r:embed="rId3"/>
          <a:stretch>
            <a:fillRect/>
          </a:stretch>
        </p:blipFill>
        <p:spPr>
          <a:xfrm>
            <a:off x="6095365" y="1252855"/>
            <a:ext cx="5685155" cy="5063490"/>
          </a:xfrm>
          <a:prstGeom prst="rect">
            <a:avLst/>
          </a:prstGeom>
        </p:spPr>
      </p:pic>
      <p:pic>
        <p:nvPicPr>
          <p:cNvPr id="5" name="图片 4"/>
          <p:cNvPicPr>
            <a:picLocks noChangeAspect="1"/>
          </p:cNvPicPr>
          <p:nvPr/>
        </p:nvPicPr>
        <p:blipFill>
          <a:blip r:embed="rId4"/>
          <a:stretch>
            <a:fillRect/>
          </a:stretch>
        </p:blipFill>
        <p:spPr>
          <a:xfrm>
            <a:off x="607695" y="1252220"/>
            <a:ext cx="5368925" cy="5063490"/>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DVS/DAS</a:t>
            </a:r>
            <a:r>
              <a:rPr lang="zh-CN" altLang="en-US"/>
              <a:t>应用场景</a:t>
            </a:r>
            <a:r>
              <a:rPr lang="en-US" altLang="zh-CN"/>
              <a:t>—</a:t>
            </a:r>
            <a:r>
              <a:rPr lang="zh-CN" altLang="en-US"/>
              <a:t>通信光缆防外破</a:t>
            </a:r>
            <a:r>
              <a:rPr lang="en-US" altLang="zh-CN"/>
              <a:t>/</a:t>
            </a:r>
            <a:r>
              <a:rPr lang="zh-CN" altLang="en-US"/>
              <a:t>寻线仪</a:t>
            </a:r>
            <a:r>
              <a:rPr lang="en-US" altLang="zh-CN"/>
              <a:t>/</a:t>
            </a:r>
            <a:r>
              <a:rPr lang="zh-CN" altLang="en-US"/>
              <a:t>电缆</a:t>
            </a:r>
            <a:r>
              <a:rPr lang="en-US" altLang="zh-CN"/>
              <a:t>/</a:t>
            </a:r>
            <a:r>
              <a:rPr lang="zh-CN" altLang="en-US"/>
              <a:t>海缆舞动</a:t>
            </a:r>
          </a:p>
        </p:txBody>
      </p:sp>
      <p:pic>
        <p:nvPicPr>
          <p:cNvPr id="4" name="图片 3"/>
          <p:cNvPicPr>
            <a:picLocks noChangeAspect="1"/>
          </p:cNvPicPr>
          <p:nvPr/>
        </p:nvPicPr>
        <p:blipFill>
          <a:blip r:embed="rId3"/>
          <a:stretch>
            <a:fillRect/>
          </a:stretch>
        </p:blipFill>
        <p:spPr>
          <a:xfrm>
            <a:off x="5955030" y="1654175"/>
            <a:ext cx="5873750" cy="3884295"/>
          </a:xfrm>
          <a:prstGeom prst="rect">
            <a:avLst/>
          </a:prstGeom>
        </p:spPr>
      </p:pic>
      <p:pic>
        <p:nvPicPr>
          <p:cNvPr id="5" name="图片 4"/>
          <p:cNvPicPr>
            <a:picLocks noChangeAspect="1"/>
          </p:cNvPicPr>
          <p:nvPr/>
        </p:nvPicPr>
        <p:blipFill>
          <a:blip r:embed="rId4"/>
          <a:stretch>
            <a:fillRect/>
          </a:stretch>
        </p:blipFill>
        <p:spPr>
          <a:xfrm>
            <a:off x="608330" y="1653540"/>
            <a:ext cx="5232400" cy="3884930"/>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微软雅黑" panose="020B0503020204020204" charset="-122"/>
                <a:ea typeface="微软雅黑" panose="020B0503020204020204" charset="-122"/>
                <a:cs typeface="微软雅黑" panose="020B0503020204020204" charset="-122"/>
                <a:sym typeface="+mn-ea"/>
              </a:rPr>
              <a:t>DTS </a:t>
            </a:r>
            <a:r>
              <a:rPr lang="zh-CN" altLang="en-US">
                <a:latin typeface="微软雅黑" panose="020B0503020204020204" charset="-122"/>
                <a:ea typeface="微软雅黑" panose="020B0503020204020204" charset="-122"/>
                <a:cs typeface="微软雅黑" panose="020B0503020204020204" charset="-122"/>
                <a:sym typeface="+mn-ea"/>
              </a:rPr>
              <a:t>分布式光纤测温应用</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隧道</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城市管廊火灾监测</a:t>
            </a:r>
          </a:p>
        </p:txBody>
      </p:sp>
      <p:sp>
        <p:nvSpPr>
          <p:cNvPr id="5" name="文本框 4"/>
          <p:cNvSpPr txBox="1"/>
          <p:nvPr/>
        </p:nvSpPr>
        <p:spPr>
          <a:xfrm>
            <a:off x="4469765" y="6082665"/>
            <a:ext cx="4064000" cy="368300"/>
          </a:xfrm>
          <a:prstGeom prst="rect">
            <a:avLst/>
          </a:prstGeom>
          <a:noFill/>
        </p:spPr>
        <p:txBody>
          <a:bodyPr wrap="square" rtlCol="0">
            <a:spAutoFit/>
          </a:bodyPr>
          <a:lstStyle/>
          <a:p>
            <a:endParaRPr lang="zh-CN" altLang="en-US"/>
          </a:p>
        </p:txBody>
      </p:sp>
      <p:pic>
        <p:nvPicPr>
          <p:cNvPr id="6" name="图片 5"/>
          <p:cNvPicPr>
            <a:picLocks noChangeAspect="1"/>
          </p:cNvPicPr>
          <p:nvPr/>
        </p:nvPicPr>
        <p:blipFill>
          <a:blip r:embed="rId3"/>
          <a:stretch>
            <a:fillRect/>
          </a:stretch>
        </p:blipFill>
        <p:spPr>
          <a:xfrm>
            <a:off x="7411720" y="1427480"/>
            <a:ext cx="3584575" cy="4655185"/>
          </a:xfrm>
          <a:prstGeom prst="rect">
            <a:avLst/>
          </a:prstGeom>
        </p:spPr>
      </p:pic>
      <p:pic>
        <p:nvPicPr>
          <p:cNvPr id="7" name="图片 6"/>
          <p:cNvPicPr>
            <a:picLocks noChangeAspect="1"/>
          </p:cNvPicPr>
          <p:nvPr/>
        </p:nvPicPr>
        <p:blipFill>
          <a:blip r:embed="rId4"/>
          <a:stretch>
            <a:fillRect/>
          </a:stretch>
        </p:blipFill>
        <p:spPr>
          <a:xfrm>
            <a:off x="879475" y="1431290"/>
            <a:ext cx="5635625" cy="4652010"/>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产品业务线</a:t>
            </a:r>
          </a:p>
        </p:txBody>
      </p:sp>
      <p:sp>
        <p:nvSpPr>
          <p:cNvPr id="7" name="文本框 6"/>
          <p:cNvSpPr txBox="1"/>
          <p:nvPr/>
        </p:nvSpPr>
        <p:spPr>
          <a:xfrm>
            <a:off x="2901315" y="1621790"/>
            <a:ext cx="2358390" cy="460375"/>
          </a:xfrm>
          <a:prstGeom prst="rect">
            <a:avLst/>
          </a:prstGeom>
          <a:noFill/>
        </p:spPr>
        <p:txBody>
          <a:bodyPr wrap="square" rtlCol="0">
            <a:spAutoFit/>
          </a:bodyPr>
          <a:lstStyle/>
          <a:p>
            <a:r>
              <a:rPr lang="zh-CN" altLang="en-US" sz="2400" b="1">
                <a:solidFill>
                  <a:srgbClr val="C00000"/>
                </a:solidFill>
              </a:rPr>
              <a:t>光电探测业务线</a:t>
            </a:r>
          </a:p>
        </p:txBody>
      </p:sp>
      <p:sp>
        <p:nvSpPr>
          <p:cNvPr id="8" name="文本框 7"/>
          <p:cNvSpPr txBox="1"/>
          <p:nvPr/>
        </p:nvSpPr>
        <p:spPr>
          <a:xfrm>
            <a:off x="8100060" y="1613535"/>
            <a:ext cx="3284855" cy="460375"/>
          </a:xfrm>
          <a:prstGeom prst="rect">
            <a:avLst/>
          </a:prstGeom>
          <a:noFill/>
        </p:spPr>
        <p:txBody>
          <a:bodyPr wrap="square" rtlCol="0">
            <a:spAutoFit/>
          </a:bodyPr>
          <a:lstStyle/>
          <a:p>
            <a:r>
              <a:rPr lang="zh-CN" altLang="en-US" sz="2400" b="1">
                <a:solidFill>
                  <a:srgbClr val="C00000"/>
                </a:solidFill>
              </a:rPr>
              <a:t>分布式光纤传感业务线</a:t>
            </a:r>
          </a:p>
        </p:txBody>
      </p:sp>
      <p:cxnSp>
        <p:nvCxnSpPr>
          <p:cNvPr id="11" name="直接连接符 10"/>
          <p:cNvCxnSpPr/>
          <p:nvPr/>
        </p:nvCxnSpPr>
        <p:spPr>
          <a:xfrm>
            <a:off x="5902960" y="1297305"/>
            <a:ext cx="6350" cy="509968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a:off x="1069975" y="2458085"/>
            <a:ext cx="10015220" cy="0"/>
          </a:xfrm>
          <a:prstGeom prst="line">
            <a:avLst/>
          </a:prstGeom>
          <a:ln w="12700" cmpd="sng">
            <a:solidFill>
              <a:schemeClr val="accent1">
                <a:shade val="50000"/>
              </a:schemeClr>
            </a:solidFill>
            <a:prstDash val="sysDot"/>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2901950" y="2732405"/>
            <a:ext cx="1890395" cy="368300"/>
          </a:xfrm>
          <a:prstGeom prst="rect">
            <a:avLst/>
          </a:prstGeom>
          <a:noFill/>
        </p:spPr>
        <p:txBody>
          <a:bodyPr wrap="square" rtlCol="0">
            <a:spAutoFit/>
          </a:bodyPr>
          <a:lstStyle/>
          <a:p>
            <a:r>
              <a:rPr lang="zh-CN" altLang="en-US"/>
              <a:t>放大光电探测器</a:t>
            </a:r>
          </a:p>
        </p:txBody>
      </p:sp>
      <p:pic>
        <p:nvPicPr>
          <p:cNvPr id="14" name="图片 13"/>
          <p:cNvPicPr>
            <a:picLocks noChangeAspect="1"/>
          </p:cNvPicPr>
          <p:nvPr/>
        </p:nvPicPr>
        <p:blipFill>
          <a:blip r:embed="rId4"/>
          <a:stretch>
            <a:fillRect/>
          </a:stretch>
        </p:blipFill>
        <p:spPr>
          <a:xfrm>
            <a:off x="1590675" y="2557145"/>
            <a:ext cx="1025525" cy="766445"/>
          </a:xfrm>
          <a:prstGeom prst="rect">
            <a:avLst/>
          </a:prstGeom>
        </p:spPr>
      </p:pic>
      <p:pic>
        <p:nvPicPr>
          <p:cNvPr id="15" name="图片 14"/>
          <p:cNvPicPr>
            <a:picLocks noChangeAspect="1"/>
          </p:cNvPicPr>
          <p:nvPr/>
        </p:nvPicPr>
        <p:blipFill>
          <a:blip r:embed="rId5"/>
          <a:stretch>
            <a:fillRect/>
          </a:stretch>
        </p:blipFill>
        <p:spPr>
          <a:xfrm>
            <a:off x="1833880" y="3422650"/>
            <a:ext cx="782320" cy="824865"/>
          </a:xfrm>
          <a:prstGeom prst="rect">
            <a:avLst/>
          </a:prstGeom>
        </p:spPr>
      </p:pic>
      <p:sp>
        <p:nvSpPr>
          <p:cNvPr id="16" name="文本框 15"/>
          <p:cNvSpPr txBox="1"/>
          <p:nvPr/>
        </p:nvSpPr>
        <p:spPr>
          <a:xfrm>
            <a:off x="2901950" y="3663315"/>
            <a:ext cx="1890395" cy="368300"/>
          </a:xfrm>
          <a:prstGeom prst="rect">
            <a:avLst/>
          </a:prstGeom>
          <a:noFill/>
        </p:spPr>
        <p:txBody>
          <a:bodyPr wrap="square" rtlCol="0">
            <a:spAutoFit/>
          </a:bodyPr>
          <a:lstStyle/>
          <a:p>
            <a:r>
              <a:rPr lang="zh-CN" altLang="en-US"/>
              <a:t>雪崩光电探测器</a:t>
            </a:r>
          </a:p>
        </p:txBody>
      </p:sp>
      <p:sp>
        <p:nvSpPr>
          <p:cNvPr id="18" name="文本框 17"/>
          <p:cNvSpPr txBox="1"/>
          <p:nvPr/>
        </p:nvSpPr>
        <p:spPr>
          <a:xfrm>
            <a:off x="2901950" y="4455795"/>
            <a:ext cx="1890395" cy="368300"/>
          </a:xfrm>
          <a:prstGeom prst="rect">
            <a:avLst/>
          </a:prstGeom>
          <a:noFill/>
        </p:spPr>
        <p:txBody>
          <a:bodyPr wrap="square" rtlCol="0">
            <a:spAutoFit/>
          </a:bodyPr>
          <a:lstStyle/>
          <a:p>
            <a:r>
              <a:rPr lang="zh-CN" altLang="en-US"/>
              <a:t>平衡光电探测器</a:t>
            </a:r>
          </a:p>
        </p:txBody>
      </p:sp>
      <p:pic>
        <p:nvPicPr>
          <p:cNvPr id="19" name="图片 18"/>
          <p:cNvPicPr>
            <a:picLocks noChangeAspect="1"/>
          </p:cNvPicPr>
          <p:nvPr/>
        </p:nvPicPr>
        <p:blipFill>
          <a:blip r:embed="rId6"/>
          <a:stretch>
            <a:fillRect/>
          </a:stretch>
        </p:blipFill>
        <p:spPr>
          <a:xfrm>
            <a:off x="1764030" y="4509770"/>
            <a:ext cx="852170" cy="621665"/>
          </a:xfrm>
          <a:prstGeom prst="rect">
            <a:avLst/>
          </a:prstGeom>
        </p:spPr>
      </p:pic>
      <p:pic>
        <p:nvPicPr>
          <p:cNvPr id="20" name="图片 19"/>
          <p:cNvPicPr>
            <a:picLocks noChangeAspect="1"/>
          </p:cNvPicPr>
          <p:nvPr/>
        </p:nvPicPr>
        <p:blipFill>
          <a:blip r:embed="rId7"/>
          <a:stretch>
            <a:fillRect/>
          </a:stretch>
        </p:blipFill>
        <p:spPr>
          <a:xfrm>
            <a:off x="1764030" y="5393690"/>
            <a:ext cx="909955" cy="709295"/>
          </a:xfrm>
          <a:prstGeom prst="rect">
            <a:avLst/>
          </a:prstGeom>
        </p:spPr>
      </p:pic>
      <p:sp>
        <p:nvSpPr>
          <p:cNvPr id="21" name="文本框 20"/>
          <p:cNvSpPr txBox="1"/>
          <p:nvPr/>
        </p:nvSpPr>
        <p:spPr>
          <a:xfrm>
            <a:off x="2901950" y="5466080"/>
            <a:ext cx="1890395" cy="368300"/>
          </a:xfrm>
          <a:prstGeom prst="rect">
            <a:avLst/>
          </a:prstGeom>
          <a:noFill/>
        </p:spPr>
        <p:txBody>
          <a:bodyPr wrap="square" rtlCol="0">
            <a:spAutoFit/>
          </a:bodyPr>
          <a:lstStyle/>
          <a:p>
            <a:r>
              <a:rPr lang="zh-CN" altLang="en-US"/>
              <a:t>高速光电探测器</a:t>
            </a:r>
          </a:p>
        </p:txBody>
      </p:sp>
      <p:pic>
        <p:nvPicPr>
          <p:cNvPr id="22" name="内容占位符 3"/>
          <p:cNvPicPr>
            <a:picLocks noChangeAspect="1"/>
          </p:cNvPicPr>
          <p:nvPr>
            <p:custDataLst>
              <p:tags r:id="rId2"/>
            </p:custDataLst>
          </p:nvPr>
        </p:nvPicPr>
        <p:blipFill>
          <a:blip r:embed="rId8"/>
          <a:stretch>
            <a:fillRect/>
          </a:stretch>
        </p:blipFill>
        <p:spPr>
          <a:xfrm>
            <a:off x="6552565" y="2597150"/>
            <a:ext cx="825500" cy="756920"/>
          </a:xfrm>
          <a:prstGeom prst="rect">
            <a:avLst/>
          </a:prstGeom>
        </p:spPr>
      </p:pic>
      <p:sp>
        <p:nvSpPr>
          <p:cNvPr id="23" name="文本框 22"/>
          <p:cNvSpPr txBox="1"/>
          <p:nvPr/>
        </p:nvSpPr>
        <p:spPr>
          <a:xfrm>
            <a:off x="7915910" y="2678430"/>
            <a:ext cx="2350770" cy="645160"/>
          </a:xfrm>
          <a:prstGeom prst="rect">
            <a:avLst/>
          </a:prstGeom>
          <a:noFill/>
        </p:spPr>
        <p:txBody>
          <a:bodyPr wrap="square" rtlCol="0">
            <a:spAutoFit/>
          </a:bodyPr>
          <a:lstStyle/>
          <a:p>
            <a:r>
              <a:rPr lang="zh-CN" altLang="en-US"/>
              <a:t>分布式光纤振动</a:t>
            </a:r>
            <a:r>
              <a:rPr lang="en-US" altLang="zh-CN"/>
              <a:t>DAS/DVS</a:t>
            </a:r>
            <a:r>
              <a:rPr lang="zh-CN" altLang="en-US"/>
              <a:t>一体化模块</a:t>
            </a:r>
          </a:p>
        </p:txBody>
      </p:sp>
      <p:pic>
        <p:nvPicPr>
          <p:cNvPr id="24" name="图片 23"/>
          <p:cNvPicPr>
            <a:picLocks noChangeAspect="1"/>
          </p:cNvPicPr>
          <p:nvPr/>
        </p:nvPicPr>
        <p:blipFill>
          <a:blip r:embed="rId9"/>
          <a:stretch>
            <a:fillRect/>
          </a:stretch>
        </p:blipFill>
        <p:spPr>
          <a:xfrm>
            <a:off x="6450330" y="3493135"/>
            <a:ext cx="1182370" cy="923290"/>
          </a:xfrm>
          <a:prstGeom prst="rect">
            <a:avLst/>
          </a:prstGeom>
        </p:spPr>
      </p:pic>
      <p:sp>
        <p:nvSpPr>
          <p:cNvPr id="26" name="文本框 25"/>
          <p:cNvSpPr txBox="1"/>
          <p:nvPr/>
        </p:nvSpPr>
        <p:spPr>
          <a:xfrm>
            <a:off x="7915910" y="3663315"/>
            <a:ext cx="1939290" cy="368300"/>
          </a:xfrm>
          <a:prstGeom prst="rect">
            <a:avLst/>
          </a:prstGeom>
          <a:noFill/>
        </p:spPr>
        <p:txBody>
          <a:bodyPr wrap="square" rtlCol="0">
            <a:spAutoFit/>
          </a:bodyPr>
          <a:lstStyle/>
          <a:p>
            <a:r>
              <a:rPr lang="zh-CN" altLang="en-US"/>
              <a:t>掺铒光纤放大器</a:t>
            </a:r>
          </a:p>
        </p:txBody>
      </p:sp>
      <p:pic>
        <p:nvPicPr>
          <p:cNvPr id="27" name="图片 26"/>
          <p:cNvPicPr>
            <a:picLocks noChangeAspect="1"/>
          </p:cNvPicPr>
          <p:nvPr/>
        </p:nvPicPr>
        <p:blipFill>
          <a:blip r:embed="rId10"/>
          <a:stretch>
            <a:fillRect/>
          </a:stretch>
        </p:blipFill>
        <p:spPr>
          <a:xfrm>
            <a:off x="6552565" y="4588510"/>
            <a:ext cx="977900" cy="748030"/>
          </a:xfrm>
          <a:prstGeom prst="rect">
            <a:avLst/>
          </a:prstGeom>
        </p:spPr>
      </p:pic>
      <p:sp>
        <p:nvSpPr>
          <p:cNvPr id="28" name="文本框 27"/>
          <p:cNvSpPr txBox="1"/>
          <p:nvPr/>
        </p:nvSpPr>
        <p:spPr>
          <a:xfrm>
            <a:off x="7915910" y="4708525"/>
            <a:ext cx="1939290" cy="368300"/>
          </a:xfrm>
          <a:prstGeom prst="rect">
            <a:avLst/>
          </a:prstGeom>
          <a:noFill/>
        </p:spPr>
        <p:txBody>
          <a:bodyPr wrap="square" rtlCol="0">
            <a:spAutoFit/>
          </a:bodyPr>
          <a:lstStyle/>
          <a:p>
            <a:r>
              <a:rPr lang="zh-CN" altLang="en-US"/>
              <a:t>拉曼光纤放大器</a:t>
            </a:r>
          </a:p>
        </p:txBody>
      </p:sp>
      <p:pic>
        <p:nvPicPr>
          <p:cNvPr id="29" name="图片 28"/>
          <p:cNvPicPr>
            <a:picLocks noChangeAspect="1"/>
          </p:cNvPicPr>
          <p:nvPr/>
        </p:nvPicPr>
        <p:blipFill>
          <a:blip r:embed="rId11"/>
          <a:stretch>
            <a:fillRect/>
          </a:stretch>
        </p:blipFill>
        <p:spPr>
          <a:xfrm>
            <a:off x="6510655" y="5451475"/>
            <a:ext cx="969645" cy="738505"/>
          </a:xfrm>
          <a:prstGeom prst="rect">
            <a:avLst/>
          </a:prstGeom>
        </p:spPr>
      </p:pic>
      <p:sp>
        <p:nvSpPr>
          <p:cNvPr id="30" name="文本框 29"/>
          <p:cNvSpPr txBox="1"/>
          <p:nvPr/>
        </p:nvSpPr>
        <p:spPr>
          <a:xfrm>
            <a:off x="7915910" y="5648960"/>
            <a:ext cx="2733040" cy="368300"/>
          </a:xfrm>
          <a:prstGeom prst="rect">
            <a:avLst/>
          </a:prstGeom>
          <a:noFill/>
        </p:spPr>
        <p:txBody>
          <a:bodyPr wrap="square" rtlCol="0">
            <a:spAutoFit/>
          </a:bodyPr>
          <a:lstStyle/>
          <a:p>
            <a:r>
              <a:rPr lang="zh-CN" altLang="en-US"/>
              <a:t>光纤传感专用数据采集卡</a:t>
            </a:r>
          </a:p>
        </p:txBody>
      </p:sp>
      <p:pic>
        <p:nvPicPr>
          <p:cNvPr id="33" name="图片 32"/>
          <p:cNvPicPr>
            <a:picLocks noChangeAspect="1"/>
          </p:cNvPicPr>
          <p:nvPr/>
        </p:nvPicPr>
        <p:blipFill>
          <a:blip r:embed="rId12"/>
          <a:stretch>
            <a:fillRect/>
          </a:stretch>
        </p:blipFill>
        <p:spPr>
          <a:xfrm>
            <a:off x="6093460" y="1316355"/>
            <a:ext cx="1822450" cy="1042670"/>
          </a:xfrm>
          <a:prstGeom prst="rect">
            <a:avLst/>
          </a:prstGeom>
        </p:spPr>
      </p:pic>
      <p:pic>
        <p:nvPicPr>
          <p:cNvPr id="34" name="图片 33"/>
          <p:cNvPicPr>
            <a:picLocks noChangeAspect="1"/>
          </p:cNvPicPr>
          <p:nvPr/>
        </p:nvPicPr>
        <p:blipFill>
          <a:blip r:embed="rId5"/>
          <a:stretch>
            <a:fillRect/>
          </a:stretch>
        </p:blipFill>
        <p:spPr>
          <a:xfrm>
            <a:off x="1666240" y="1214120"/>
            <a:ext cx="1085850" cy="1144905"/>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我们的客户</a:t>
            </a:r>
          </a:p>
        </p:txBody>
      </p:sp>
      <p:sp>
        <p:nvSpPr>
          <p:cNvPr id="14" name="文本框 13"/>
          <p:cNvSpPr txBox="1"/>
          <p:nvPr>
            <p:custDataLst>
              <p:tags r:id="rId2"/>
            </p:custDataLst>
          </p:nvPr>
        </p:nvSpPr>
        <p:spPr>
          <a:xfrm>
            <a:off x="608330" y="1427480"/>
            <a:ext cx="3622040" cy="4523105"/>
          </a:xfrm>
          <a:prstGeom prst="rect">
            <a:avLst/>
          </a:prstGeom>
          <a:noFill/>
        </p:spPr>
        <p:txBody>
          <a:bodyPr wrap="square" rtlCol="0">
            <a:spAutoFit/>
          </a:bodyPr>
          <a:lstStyle/>
          <a:p>
            <a:r>
              <a:rPr lang="zh-CN" altLang="en-US" sz="1600"/>
              <a:t>中科院电工研究所</a:t>
            </a:r>
          </a:p>
          <a:p>
            <a:r>
              <a:rPr lang="zh-CN" altLang="en-US" sz="1600"/>
              <a:t>中科院广州电子技术有限公司</a:t>
            </a:r>
          </a:p>
          <a:p>
            <a:r>
              <a:rPr lang="zh-CN" altLang="en-US" sz="1600"/>
              <a:t>中国科学院半导体研究所</a:t>
            </a:r>
          </a:p>
          <a:p>
            <a:r>
              <a:rPr lang="zh-CN" altLang="en-US" sz="1600"/>
              <a:t>中国科学院上海技术物理研究所</a:t>
            </a:r>
          </a:p>
          <a:p>
            <a:r>
              <a:rPr lang="zh-CN" altLang="en-US" sz="1600"/>
              <a:t>中国科学院武汉岩土力学研究所</a:t>
            </a:r>
          </a:p>
          <a:p>
            <a:r>
              <a:rPr lang="zh-CN" altLang="en-US" sz="1600"/>
              <a:t>中国科学院苏州纳米技术与纳米仿生研究所</a:t>
            </a:r>
          </a:p>
          <a:p>
            <a:r>
              <a:rPr lang="zh-CN" altLang="en-US" sz="1600"/>
              <a:t>中国科学院上海光学精密机械研究所</a:t>
            </a:r>
          </a:p>
          <a:p>
            <a:r>
              <a:rPr lang="zh-CN" altLang="en-US" sz="1600"/>
              <a:t>中国科学院物理研究所</a:t>
            </a:r>
          </a:p>
          <a:p>
            <a:r>
              <a:rPr lang="zh-CN" altLang="en-US" sz="1600"/>
              <a:t>中国科学院合肥物质科学研究院</a:t>
            </a:r>
          </a:p>
          <a:p>
            <a:r>
              <a:rPr lang="zh-CN" altLang="en-US" sz="1600"/>
              <a:t>中国科学技术大学先进技术研究院</a:t>
            </a:r>
          </a:p>
          <a:p>
            <a:r>
              <a:rPr lang="zh-CN" altLang="en-US" sz="1600">
                <a:sym typeface="+mn-ea"/>
              </a:rPr>
              <a:t>中国海洋工程研究院（青岛）</a:t>
            </a:r>
          </a:p>
          <a:p>
            <a:r>
              <a:rPr lang="zh-CN" altLang="en-US" sz="1600"/>
              <a:t>绍兴市上虞区武汉理工大学高等研究院</a:t>
            </a:r>
            <a:br>
              <a:rPr lang="zh-CN" altLang="en-US" sz="1600"/>
            </a:br>
            <a:r>
              <a:rPr lang="zh-CN" altLang="en-US" sz="1600"/>
              <a:t>浙江大学湖州研究院</a:t>
            </a:r>
          </a:p>
          <a:p>
            <a:r>
              <a:rPr lang="zh-CN" altLang="en-US" sz="1600"/>
              <a:t>中关村泛联移动通信技术创新应用研究院</a:t>
            </a:r>
            <a:br>
              <a:rPr lang="zh-CN" altLang="en-US" sz="1600"/>
            </a:br>
            <a:r>
              <a:rPr lang="en-US" altLang="zh-CN" sz="1600"/>
              <a:t>...</a:t>
            </a:r>
          </a:p>
        </p:txBody>
      </p:sp>
      <p:sp>
        <p:nvSpPr>
          <p:cNvPr id="17" name="文本框 16"/>
          <p:cNvSpPr txBox="1"/>
          <p:nvPr>
            <p:custDataLst>
              <p:tags r:id="rId3"/>
            </p:custDataLst>
          </p:nvPr>
        </p:nvSpPr>
        <p:spPr>
          <a:xfrm>
            <a:off x="4911725" y="1303655"/>
            <a:ext cx="2845435" cy="5015865"/>
          </a:xfrm>
          <a:prstGeom prst="rect">
            <a:avLst/>
          </a:prstGeom>
          <a:noFill/>
        </p:spPr>
        <p:txBody>
          <a:bodyPr wrap="square" rtlCol="0">
            <a:spAutoFit/>
          </a:bodyPr>
          <a:lstStyle/>
          <a:p>
            <a:r>
              <a:rPr lang="zh-CN" altLang="en-US" sz="1600"/>
              <a:t>清华大学</a:t>
            </a:r>
          </a:p>
          <a:p>
            <a:r>
              <a:rPr lang="zh-CN" altLang="en-US" sz="1600"/>
              <a:t>北京大学</a:t>
            </a:r>
            <a:br>
              <a:rPr lang="zh-CN" altLang="en-US" sz="1600"/>
            </a:br>
            <a:r>
              <a:rPr lang="zh-CN" altLang="en-US" sz="1600"/>
              <a:t>中国科学技术大学</a:t>
            </a:r>
          </a:p>
          <a:p>
            <a:r>
              <a:rPr lang="zh-CN" altLang="en-US" sz="1600"/>
              <a:t>北京交通大学</a:t>
            </a:r>
          </a:p>
          <a:p>
            <a:r>
              <a:rPr lang="zh-CN" altLang="en-US" sz="1600">
                <a:sym typeface="+mn-ea"/>
              </a:rPr>
              <a:t>上海交通大学</a:t>
            </a:r>
            <a:br>
              <a:rPr lang="zh-CN" altLang="en-US" sz="1600"/>
            </a:br>
            <a:r>
              <a:rPr lang="zh-CN" altLang="en-US" sz="1600"/>
              <a:t>国防科技大学</a:t>
            </a:r>
          </a:p>
          <a:p>
            <a:r>
              <a:rPr lang="zh-CN" altLang="en-US" sz="1600"/>
              <a:t>南开大学</a:t>
            </a:r>
          </a:p>
          <a:p>
            <a:r>
              <a:rPr lang="zh-CN" altLang="en-US" sz="1600"/>
              <a:t>复旦大学</a:t>
            </a:r>
            <a:r>
              <a:rPr lang="en-US" altLang="zh-CN" sz="1600"/>
              <a:t>	</a:t>
            </a:r>
          </a:p>
          <a:p>
            <a:r>
              <a:rPr lang="zh-CN" altLang="en-US" sz="1600"/>
              <a:t>哈尔滨工程大学</a:t>
            </a:r>
          </a:p>
          <a:p>
            <a:r>
              <a:rPr lang="zh-CN" altLang="en-US" sz="1600"/>
              <a:t>哈尔滨工业大学</a:t>
            </a:r>
          </a:p>
          <a:p>
            <a:r>
              <a:rPr lang="zh-CN" altLang="en-US" sz="1600"/>
              <a:t>北京航空航天大学</a:t>
            </a:r>
          </a:p>
          <a:p>
            <a:r>
              <a:rPr lang="zh-CN" altLang="en-US" sz="1600"/>
              <a:t>重庆大学</a:t>
            </a:r>
            <a:br>
              <a:rPr lang="zh-CN" altLang="en-US" sz="1600"/>
            </a:br>
            <a:r>
              <a:rPr lang="zh-CN" altLang="en-US" sz="1600"/>
              <a:t>中国石油大学（北京）</a:t>
            </a:r>
            <a:br>
              <a:rPr lang="zh-CN" altLang="en-US" sz="1600"/>
            </a:br>
            <a:r>
              <a:rPr lang="zh-CN" altLang="en-US" sz="1600"/>
              <a:t>南京航空航天大学</a:t>
            </a:r>
            <a:br>
              <a:rPr lang="zh-CN" altLang="en-US" sz="1600"/>
            </a:br>
            <a:r>
              <a:rPr lang="zh-CN" altLang="en-US" sz="1600"/>
              <a:t>太原理工大学</a:t>
            </a:r>
            <a:br>
              <a:rPr lang="zh-CN" altLang="en-US" sz="1600"/>
            </a:br>
            <a:r>
              <a:rPr lang="zh-CN" altLang="en-US" sz="1600"/>
              <a:t>华中科技大学</a:t>
            </a:r>
          </a:p>
          <a:p>
            <a:r>
              <a:rPr lang="zh-CN" altLang="en-US" sz="1600"/>
              <a:t>北京科技大学</a:t>
            </a:r>
            <a:r>
              <a:rPr lang="en-US" altLang="zh-CN" sz="1600"/>
              <a:t>	</a:t>
            </a:r>
          </a:p>
          <a:p>
            <a:r>
              <a:rPr lang="zh-CN" altLang="en-US" sz="1600"/>
              <a:t>深圳大学</a:t>
            </a:r>
          </a:p>
          <a:p>
            <a:r>
              <a:rPr lang="zh-CN" altLang="en-US" sz="1600"/>
              <a:t>浙江大学</a:t>
            </a:r>
            <a:br>
              <a:rPr lang="zh-CN" altLang="en-US" sz="1600"/>
            </a:br>
            <a:r>
              <a:rPr lang="en-US" altLang="zh-CN" sz="1600"/>
              <a:t>...</a:t>
            </a:r>
          </a:p>
        </p:txBody>
      </p:sp>
      <p:sp>
        <p:nvSpPr>
          <p:cNvPr id="24" name="文本框 23"/>
          <p:cNvSpPr txBox="1"/>
          <p:nvPr>
            <p:custDataLst>
              <p:tags r:id="rId4"/>
            </p:custDataLst>
          </p:nvPr>
        </p:nvSpPr>
        <p:spPr>
          <a:xfrm>
            <a:off x="692150" y="992505"/>
            <a:ext cx="1464945" cy="368300"/>
          </a:xfrm>
          <a:prstGeom prst="rect">
            <a:avLst/>
          </a:prstGeom>
          <a:noFill/>
        </p:spPr>
        <p:txBody>
          <a:bodyPr wrap="square" rtlCol="0">
            <a:spAutoFit/>
          </a:bodyPr>
          <a:lstStyle/>
          <a:p>
            <a:r>
              <a:rPr lang="zh-CN" altLang="en-US" b="1">
                <a:solidFill>
                  <a:srgbClr val="C00000"/>
                </a:solidFill>
              </a:rPr>
              <a:t>研究院所</a:t>
            </a:r>
          </a:p>
        </p:txBody>
      </p:sp>
      <p:sp>
        <p:nvSpPr>
          <p:cNvPr id="25" name="文本框 24"/>
          <p:cNvSpPr txBox="1"/>
          <p:nvPr>
            <p:custDataLst>
              <p:tags r:id="rId5"/>
            </p:custDataLst>
          </p:nvPr>
        </p:nvSpPr>
        <p:spPr>
          <a:xfrm>
            <a:off x="4926965" y="992505"/>
            <a:ext cx="1464945" cy="368300"/>
          </a:xfrm>
          <a:prstGeom prst="rect">
            <a:avLst/>
          </a:prstGeom>
          <a:noFill/>
        </p:spPr>
        <p:txBody>
          <a:bodyPr wrap="square" rtlCol="0">
            <a:spAutoFit/>
          </a:bodyPr>
          <a:lstStyle/>
          <a:p>
            <a:r>
              <a:rPr lang="zh-CN" altLang="en-US" b="1">
                <a:solidFill>
                  <a:srgbClr val="C00000"/>
                </a:solidFill>
              </a:rPr>
              <a:t>高校大学</a:t>
            </a:r>
          </a:p>
        </p:txBody>
      </p:sp>
      <p:sp>
        <p:nvSpPr>
          <p:cNvPr id="26" name="文本框 25"/>
          <p:cNvSpPr txBox="1"/>
          <p:nvPr>
            <p:custDataLst>
              <p:tags r:id="rId6"/>
            </p:custDataLst>
          </p:nvPr>
        </p:nvSpPr>
        <p:spPr>
          <a:xfrm>
            <a:off x="8141335" y="992505"/>
            <a:ext cx="1464945" cy="368300"/>
          </a:xfrm>
          <a:prstGeom prst="rect">
            <a:avLst/>
          </a:prstGeom>
          <a:noFill/>
        </p:spPr>
        <p:txBody>
          <a:bodyPr wrap="square" rtlCol="0">
            <a:spAutoFit/>
          </a:bodyPr>
          <a:lstStyle/>
          <a:p>
            <a:r>
              <a:rPr lang="zh-CN" altLang="en-US" b="1">
                <a:solidFill>
                  <a:srgbClr val="C00000"/>
                </a:solidFill>
              </a:rPr>
              <a:t>知名企业</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海外市场</a:t>
            </a:r>
          </a:p>
        </p:txBody>
      </p:sp>
      <p:pic>
        <p:nvPicPr>
          <p:cNvPr id="3" name="图片 2" descr="未标题-1"/>
          <p:cNvPicPr>
            <a:picLocks noChangeAspect="1"/>
          </p:cNvPicPr>
          <p:nvPr/>
        </p:nvPicPr>
        <p:blipFill>
          <a:blip r:embed="rId4"/>
          <a:stretch>
            <a:fillRect/>
          </a:stretch>
        </p:blipFill>
        <p:spPr>
          <a:xfrm>
            <a:off x="491490" y="1056640"/>
            <a:ext cx="9062720" cy="5271135"/>
          </a:xfrm>
          <a:prstGeom prst="rect">
            <a:avLst/>
          </a:prstGeom>
        </p:spPr>
      </p:pic>
      <p:sp>
        <p:nvSpPr>
          <p:cNvPr id="4" name="文本框 3"/>
          <p:cNvSpPr txBox="1"/>
          <p:nvPr/>
        </p:nvSpPr>
        <p:spPr>
          <a:xfrm>
            <a:off x="9725660" y="1631950"/>
            <a:ext cx="1668145" cy="4154170"/>
          </a:xfrm>
          <a:prstGeom prst="rect">
            <a:avLst/>
          </a:prstGeom>
          <a:noFill/>
        </p:spPr>
        <p:txBody>
          <a:bodyPr wrap="square" rtlCol="0">
            <a:spAutoFit/>
          </a:bodyPr>
          <a:lstStyle/>
          <a:p>
            <a:r>
              <a:rPr lang="zh-CN" altLang="en-US" sz="2400"/>
              <a:t>韩国</a:t>
            </a:r>
          </a:p>
          <a:p>
            <a:r>
              <a:rPr lang="zh-CN" altLang="en-US" sz="2400"/>
              <a:t>马来西亚</a:t>
            </a:r>
          </a:p>
          <a:p>
            <a:r>
              <a:rPr lang="zh-CN" altLang="en-US" sz="2400"/>
              <a:t>澳洲</a:t>
            </a:r>
          </a:p>
          <a:p>
            <a:r>
              <a:rPr lang="zh-CN" altLang="en-US" sz="2400"/>
              <a:t>新西兰</a:t>
            </a:r>
          </a:p>
          <a:p>
            <a:r>
              <a:rPr lang="zh-CN" altLang="en-US" sz="2400"/>
              <a:t>俄罗斯</a:t>
            </a:r>
          </a:p>
          <a:p>
            <a:r>
              <a:rPr lang="zh-CN" altLang="en-US" sz="2400"/>
              <a:t>土耳其</a:t>
            </a:r>
          </a:p>
          <a:p>
            <a:r>
              <a:rPr lang="zh-CN" altLang="en-US" sz="2400"/>
              <a:t>加拿大</a:t>
            </a:r>
          </a:p>
          <a:p>
            <a:r>
              <a:rPr lang="zh-CN" altLang="en-US" sz="2400"/>
              <a:t>印度</a:t>
            </a:r>
          </a:p>
          <a:p>
            <a:r>
              <a:rPr lang="zh-CN" altLang="en-US" sz="2400"/>
              <a:t>罗马尼亚</a:t>
            </a:r>
          </a:p>
          <a:p>
            <a:r>
              <a:rPr lang="zh-CN" altLang="en-US" sz="2400"/>
              <a:t>比利时</a:t>
            </a:r>
          </a:p>
          <a:p>
            <a:r>
              <a:rPr lang="zh-CN" altLang="en-US" sz="2400"/>
              <a:t>意大利</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75380" y="2202815"/>
            <a:ext cx="5920105" cy="1710055"/>
          </a:xfrm>
        </p:spPr>
        <p:txBody>
          <a:bodyPr>
            <a:normAutofit/>
          </a:bodyPr>
          <a:lstStyle/>
          <a:p>
            <a:r>
              <a:rPr lang="zh-CN" altLang="en-US" sz="4000"/>
              <a:t>光纤传感产品介绍</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89325"/>
            <a:ext cx="10969200" cy="705600"/>
          </a:xfrm>
        </p:spPr>
        <p:txBody>
          <a:bodyPr/>
          <a:lstStyle/>
          <a:p>
            <a:r>
              <a:rPr lang="zh-CN" altLang="en-US" sz="2800"/>
              <a:t>光纤传感技术原理</a:t>
            </a:r>
            <a:r>
              <a:rPr lang="en-US" altLang="zh-CN" sz="2800"/>
              <a:t>—</a:t>
            </a:r>
            <a:r>
              <a:rPr lang="zh-CN" altLang="en-US" sz="2800"/>
              <a:t>光的散射</a:t>
            </a:r>
          </a:p>
        </p:txBody>
      </p:sp>
      <p:pic>
        <p:nvPicPr>
          <p:cNvPr id="4" name="图片 3"/>
          <p:cNvPicPr>
            <a:picLocks noChangeAspect="1"/>
          </p:cNvPicPr>
          <p:nvPr/>
        </p:nvPicPr>
        <p:blipFill>
          <a:blip r:embed="rId4"/>
          <a:stretch>
            <a:fillRect/>
          </a:stretch>
        </p:blipFill>
        <p:spPr>
          <a:xfrm>
            <a:off x="4263390" y="1292860"/>
            <a:ext cx="7585710" cy="4983480"/>
          </a:xfrm>
          <a:prstGeom prst="rect">
            <a:avLst/>
          </a:prstGeom>
        </p:spPr>
      </p:pic>
      <p:sp>
        <p:nvSpPr>
          <p:cNvPr id="7" name="文本框 6"/>
          <p:cNvSpPr txBox="1"/>
          <p:nvPr/>
        </p:nvSpPr>
        <p:spPr>
          <a:xfrm>
            <a:off x="502920" y="1405890"/>
            <a:ext cx="4064000" cy="368300"/>
          </a:xfrm>
          <a:prstGeom prst="rect">
            <a:avLst/>
          </a:prstGeom>
          <a:noFill/>
        </p:spPr>
        <p:txBody>
          <a:bodyPr wrap="square" rtlCol="0">
            <a:spAutoFit/>
          </a:bodyPr>
          <a:lstStyle/>
          <a:p>
            <a:r>
              <a:rPr lang="zh-CN" altLang="en-US"/>
              <a:t>光沿光纤传输，会产生不同的散射光</a:t>
            </a:r>
          </a:p>
        </p:txBody>
      </p:sp>
      <p:sp>
        <p:nvSpPr>
          <p:cNvPr id="8" name="文本框 7"/>
          <p:cNvSpPr txBox="1"/>
          <p:nvPr/>
        </p:nvSpPr>
        <p:spPr>
          <a:xfrm>
            <a:off x="705485" y="2431415"/>
            <a:ext cx="2951480" cy="553085"/>
          </a:xfrm>
          <a:prstGeom prst="rect">
            <a:avLst/>
          </a:prstGeom>
          <a:noFill/>
        </p:spPr>
        <p:txBody>
          <a:bodyPr wrap="square" rtlCol="0">
            <a:spAutoFit/>
          </a:bodyPr>
          <a:lstStyle/>
          <a:p>
            <a:pPr marL="457200" indent="-457200">
              <a:buFont typeface="Wingdings" panose="05000000000000000000" charset="0"/>
              <a:buChar char="l"/>
            </a:pPr>
            <a:r>
              <a:rPr lang="zh-CN" altLang="en-US" sz="3000" b="1"/>
              <a:t>瑞丽散射</a:t>
            </a:r>
          </a:p>
        </p:txBody>
      </p:sp>
      <p:sp>
        <p:nvSpPr>
          <p:cNvPr id="13" name="文本框 12"/>
          <p:cNvSpPr txBox="1"/>
          <p:nvPr/>
        </p:nvSpPr>
        <p:spPr>
          <a:xfrm>
            <a:off x="705485" y="3351530"/>
            <a:ext cx="2660650" cy="553085"/>
          </a:xfrm>
          <a:prstGeom prst="rect">
            <a:avLst/>
          </a:prstGeom>
          <a:noFill/>
        </p:spPr>
        <p:txBody>
          <a:bodyPr wrap="square" rtlCol="0">
            <a:spAutoFit/>
          </a:bodyPr>
          <a:lstStyle/>
          <a:p>
            <a:pPr marL="457200" indent="-457200" algn="l">
              <a:buClrTx/>
              <a:buSzTx/>
              <a:buFont typeface="Wingdings" panose="05000000000000000000" charset="0"/>
              <a:buChar char="l"/>
            </a:pPr>
            <a:r>
              <a:rPr lang="zh-CN" altLang="en-US" sz="3000" b="1"/>
              <a:t>拉曼散射</a:t>
            </a:r>
          </a:p>
        </p:txBody>
      </p:sp>
      <p:sp>
        <p:nvSpPr>
          <p:cNvPr id="14" name="文本框 13"/>
          <p:cNvSpPr txBox="1"/>
          <p:nvPr/>
        </p:nvSpPr>
        <p:spPr>
          <a:xfrm>
            <a:off x="705485" y="4321175"/>
            <a:ext cx="2864485" cy="553085"/>
          </a:xfrm>
          <a:prstGeom prst="rect">
            <a:avLst/>
          </a:prstGeom>
          <a:noFill/>
        </p:spPr>
        <p:txBody>
          <a:bodyPr wrap="square" rtlCol="0">
            <a:spAutoFit/>
          </a:bodyPr>
          <a:lstStyle/>
          <a:p>
            <a:pPr marL="457200" indent="-457200" algn="l">
              <a:buClrTx/>
              <a:buSzTx/>
              <a:buFont typeface="Wingdings" panose="05000000000000000000" charset="0"/>
              <a:buChar char="l"/>
            </a:pPr>
            <a:r>
              <a:rPr lang="zh-CN" altLang="en-US" sz="3000" b="1"/>
              <a:t>布里渊散射</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89325"/>
            <a:ext cx="10969200" cy="705600"/>
          </a:xfrm>
        </p:spPr>
        <p:txBody>
          <a:bodyPr/>
          <a:lstStyle/>
          <a:p>
            <a:r>
              <a:rPr lang="zh-CN" altLang="en-US">
                <a:latin typeface="微软雅黑" panose="020B0503020204020204" charset="-122"/>
                <a:ea typeface="微软雅黑" panose="020B0503020204020204" charset="-122"/>
                <a:cs typeface="微软雅黑" panose="020B0503020204020204" charset="-122"/>
                <a:sym typeface="+mn-ea"/>
              </a:rPr>
              <a:t>光纤传感技术分类</a:t>
            </a:r>
            <a:endParaRPr lang="en-US" altLang="zh-CN" sz="2800"/>
          </a:p>
        </p:txBody>
      </p:sp>
      <p:pic>
        <p:nvPicPr>
          <p:cNvPr id="6" name="图片 5"/>
          <p:cNvPicPr>
            <a:picLocks noChangeAspect="1"/>
          </p:cNvPicPr>
          <p:nvPr/>
        </p:nvPicPr>
        <p:blipFill>
          <a:blip r:embed="rId4"/>
          <a:stretch>
            <a:fillRect/>
          </a:stretch>
        </p:blipFill>
        <p:spPr>
          <a:xfrm>
            <a:off x="846455" y="1313180"/>
            <a:ext cx="9821545" cy="438277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NlNWNlM2JhMzhmZDhjNmU3MjIzMTFhM2U3MzliMTkifQ=="/>
  <p:tag name="RESOURCE_RECORD_KEY" val="{&quot;65&quot;:[20205081],&quot;70&quot;:[3328082,3326237,3317787,331291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fgm#"/>
  <p:tag name="KSO_WM_UNIT_INDEX" val="1"/>
  <p:tag name="KSO_WM_UNIT_TYPE" val="a"/>
  <p:tag name="KSO_WM_LAYOUT_CHECK_HASH" val="9375a0c341c6a7c2231a309e6dd19e0c18dd2888"/>
  <p:tag name="KSO_WM_NEWLAYOUT_ID" val="10"/>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
  <p:tag name="KSO_WM_UNIT_TYPE" val="f"/>
</p:tagLst>
</file>

<file path=ppt/tags/tag127.xml><?xml version="1.0" encoding="utf-8"?>
<p:tagLst xmlns:a="http://schemas.openxmlformats.org/drawingml/2006/main" xmlns:r="http://schemas.openxmlformats.org/officeDocument/2006/relationships" xmlns:p="http://schemas.openxmlformats.org/presentationml/2006/main">
  <p:tag name="KSO_WM_SLIDE_TYPE" val="text"/>
  <p:tag name="KSO_WM_TEMPLATE_SUBCATEGORY" val="29"/>
  <p:tag name="KSO_WM_TEMPLATE_SLIDE_ID" val="slide_0e3763c640ea4c61"/>
</p:tagLst>
</file>

<file path=ppt/tags/tag1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65&quot;:[20205081],&quot;70&quot;:[331291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3_7"/>
  <p:tag name="KSO_WM_TEMPLATE_CATEGORY" val="diagram"/>
  <p:tag name="KSO_WM_TEMPLATE_INDEX" val="20230975"/>
  <p:tag name="KSO_WM_UNIT_LAYERLEVEL" val="1_1_1"/>
  <p:tag name="KSO_WM_TAG_VERSION" val="3.0"/>
  <p:tag name="KSO_WM_BEAUTIFY_FLAG" val="#wm#"/>
  <p:tag name="KSO_WM_DIAGRAM_GROUP_CODE" val="o1-1"/>
  <p:tag name="KSO_WM_UNIT_TYPE" val="o_h_i"/>
  <p:tag name="KSO_WM_UNIT_INDEX" val="1_3_7"/>
  <p:tag name="KSO_WM_DIAGRAM_VERSION" val="3"/>
  <p:tag name="KSO_WM_DIAGRAM_COLOR_TRICK" val="4"/>
  <p:tag name="KSO_WM_DIAGRAM_COLOR_TEXT_CAN_REMOVE" val="n"/>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2,&quot;rgb&quot;:&quot;#ffffff&quot;,&quot;transparency&quot;:0},&quot;type&quot;:1},&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1_2"/>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1_2"/>
  <p:tag name="KSO_WM_UNIT_FILL_FORE_SCHEMECOLOR_INDEX" val="5"/>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1,&quot;foreColorIndex&quot;:5,&quot;transparency&quot;:1},&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2_2"/>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2_2"/>
  <p:tag name="KSO_WM_UNIT_FILL_FORE_SCHEMECOLOR_INDEX" val="7"/>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1,&quot;foreColorIndex&quot;:7,&quot;transparency&quot;:1},&quot;type&quot;:1},&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6"/>
  <p:tag name="KSO_WM_DIAGRAM_USE_COLOR_VALUE" val="{&quot;color_scheme&quot;:1,&quot;color_type&quot;:1,&quot;theme_color_indexes&quot;:[]}"/>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3_2"/>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3_2"/>
  <p:tag name="KSO_WM_UNIT_FILL_FORE_SCHEMECOLOR_INDEX" val="7"/>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1,&quot;foreColorIndex&quot;:7,&quot;transparency&quot;:1},&quot;type&quot;:1},&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7"/>
  <p:tag name="KSO_WM_DIAGRAM_USE_COLOR_VALUE" val="{&quot;color_scheme&quot;:1,&quot;color_type&quot;:1,&quot;theme_color_indexes&quot;:[]}"/>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2_3"/>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2_3"/>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3_3"/>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3_3"/>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1_3"/>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1_3"/>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4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o_h_f"/>
  <p:tag name="KSO_WM_UNIT_INDEX" val="1_1_1"/>
  <p:tag name="KSO_WM_UNIT_ID" val="diagram20230975_2*o_h_f*1_1_1"/>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你的智能图形项正文"/>
  <p:tag name="KSO_WM_UNIT_TEXT_FILL_FORE_SCHEMECOLOR_INDEX" val="1"/>
  <p:tag name="KSO_WM_UNIT_TEXT_FILL_TYPE" val="1"/>
  <p:tag name="KSO_WM_DIAGRAM_USE_COLOR_VALUE" val="{&quot;color_scheme&quot;:1,&quot;color_type&quot;:1,&quot;theme_color_indexes&quot;:[]}"/>
</p:tagLst>
</file>

<file path=ppt/tags/tag14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o_h_f"/>
  <p:tag name="KSO_WM_UNIT_INDEX" val="1_2_1"/>
  <p:tag name="KSO_WM_UNIT_ID" val="diagram20230975_2*o_h_f*1_2_1"/>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你的智能图形项正文"/>
  <p:tag name="KSO_WM_UNIT_TEXT_FILL_FORE_SCHEMECOLOR_INDEX" val="1"/>
  <p:tag name="KSO_WM_UNIT_TEXT_FILL_TYPE" val="1"/>
  <p:tag name="KSO_WM_DIAGRAM_USE_COLOR_VALUE" val="{&quot;color_scheme&quot;:1,&quot;color_type&quot;:1,&quot;theme_color_indexes&quot;:[]}"/>
</p:tagLst>
</file>

<file path=ppt/tags/tag14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o_h_f"/>
  <p:tag name="KSO_WM_UNIT_INDEX" val="1_3_1"/>
  <p:tag name="KSO_WM_UNIT_ID" val="diagram20230975_2*o_h_f*1_3_1"/>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你的智能图形项正文"/>
  <p:tag name="KSO_WM_UNIT_TEXT_FILL_FORE_SCHEMECOLOR_INDEX" val="1"/>
  <p:tag name="KSO_WM_UNIT_TEXT_FILL_TYPE" val="1"/>
  <p:tag name="KSO_WM_DIAGRAM_USE_COLOR_VALUE" val="{&quot;color_scheme&quot;:1,&quot;color_type&quot;:1,&quot;theme_color_indexes&quot;:[]}"/>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75_2*o_h_i*1_2_4"/>
  <p:tag name="KSO_WM_TEMPLATE_CATEGORY" val="diagram"/>
  <p:tag name="KSO_WM_TEMPLATE_INDEX" val="20230975"/>
  <p:tag name="KSO_WM_UNIT_LAYERLEVEL" val="1_1_1"/>
  <p:tag name="KSO_WM_TAG_VERSION" val="3.0"/>
  <p:tag name="KSO_WM_DIAGRAM_GROUP_CODE" val="o1-1"/>
  <p:tag name="KSO_WM_DIAGRAM_VERSION" val="3"/>
  <p:tag name="KSO_WM_DIAGRAM_COLOR_TRICK" val="4"/>
  <p:tag name="KSO_WM_DIAGRAM_COLOR_TEXT_CAN_REMOVE" val="n"/>
  <p:tag name="KSO_WM_UNIT_TYPE" val="o_h_i"/>
  <p:tag name="KSO_WM_UNIT_INDEX" val="1_2_4"/>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75_2*o_h_i*1_1_4"/>
  <p:tag name="KSO_WM_TEMPLATE_CATEGORY" val="diagram"/>
  <p:tag name="KSO_WM_TEMPLATE_INDEX" val="20230975"/>
  <p:tag name="KSO_WM_UNIT_LAYERLEVEL" val="1_1_1"/>
  <p:tag name="KSO_WM_TAG_VERSION" val="3.0"/>
  <p:tag name="KSO_WM_DIAGRAM_GROUP_CODE" val="o1-1"/>
  <p:tag name="KSO_WM_DIAGRAM_VERSION" val="3"/>
  <p:tag name="KSO_WM_DIAGRAM_COLOR_TRICK" val="4"/>
  <p:tag name="KSO_WM_DIAGRAM_COLOR_TEXT_CAN_REMOVE" val="n"/>
  <p:tag name="KSO_WM_UNIT_TYPE" val="o_h_i"/>
  <p:tag name="KSO_WM_UNIT_INDEX" val="1_1_4"/>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gradient&quot;:[{&quot;brightness&quot;:0.4000000059604645,&quot;colorType&quot;:1,&quot;foreColorIndex&quot;:5,&quot;pos&quot;:0,&quot;transparency&quot;:0},{&quot;brightness&quot;:0,&quot;colorType&quot;:1,&quot;foreColorIndex&quot;:5,&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2_6"/>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2_6"/>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gradient&quot;:[{&quot;brightness&quot;:-0.25,&quot;colorType&quot;:1,&quot;foreColorIndex&quot;:6,&quot;pos&quot;:1,&quot;transparency&quot;:0.4000000059604645},{&quot;brightness&quot;:0,&quot;colorType&quot;:1,&quot;foreColorIndex&quot;:6,&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1_5"/>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1_5"/>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1,&quot;foreColorIndex&quot;:16,&quot;transparency&quot;:0},&quot;type&quot;:1},&quot;glow&quot;:{&quot;colorType&quot;:0},&quot;line&quot;:{&quot;type&quot;:0},&quot;shadow&quot;:{&quot;brightness&quot;:-0.25,&quot;colorType&quot;:1,&quot;foreColorIndex&quot;:5,&quot;transparency&quot;:0.64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brightness&quot;:0,&quot;colorType&quot;:2,&quot;rgb&quot;:&quot;#000000&quot;,&quot;transparency&quot;:0},&quot;threeD&quot;:{&quot;curvedSurface&quot;:{&quot;brightness&quot;:0,&quot;colorType&quot;:2,&quot;rgb&quot;:&quot;#000000&quot;},&quot;depth&quot;:{&quot;colorType&quot;:0}}}}"/>
  <p:tag name="KSO_WM_UNIT_FILL_TYPE" val="1"/>
  <p:tag name="KSO_WM_UNIT_FILL_FORE_SCHEMECOLOR_INDEX" val="16"/>
  <p:tag name="KSO_WM_UNIT_FILL_FORE_SCHEMECOLOR_INDEX_BRIGHTNESS" val="0"/>
  <p:tag name="KSO_WM_DIAGRAM_USE_COLOR_VALUE" val="{&quot;color_scheme&quot;:1,&quot;color_type&quot;:1,&quot;theme_color_indexes&quot;:[]}"/>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1_1"/>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SUBTYPE" val="d"/>
  <p:tag name="KSO_WM_UNIT_TYPE" val="o_h_i"/>
  <p:tag name="KSO_WM_UNIT_INDEX" val="1_1_1"/>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2_5"/>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2_5"/>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1,&quot;foreColorIndex&quot;:16,&quot;transparency&quot;:0},&quot;type&quot;:1},&quot;glow&quot;:{&quot;colorType&quot;:0},&quot;line&quot;:{&quot;type&quot;:0},&quot;shadow&quot;:{&quot;brightness&quot;:-0.25,&quot;colorType&quot;:1,&quot;foreColorIndex&quot;:6,&quot;transparency&quot;:0.64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brightness&quot;:0,&quot;colorType&quot;:2,&quot;rgb&quot;:&quot;#000000&quot;,&quot;transparency&quot;:0},&quot;threeD&quot;:{&quot;curvedSurface&quot;:{&quot;brightness&quot;:0,&quot;colorType&quot;:2,&quot;rgb&quot;:&quot;#000000&quot;},&quot;depth&quot;:{&quot;colorType&quot;:0}}}}"/>
  <p:tag name="KSO_WM_UNIT_FILL_TYPE" val="1"/>
  <p:tag name="KSO_WM_UNIT_FILL_FORE_SCHEMECOLOR_INDEX" val="16"/>
  <p:tag name="KSO_WM_UNIT_FILL_FORE_SCHEMECOLOR_INDEX_BRIGHTNESS" val="0"/>
  <p:tag name="KSO_WM_DIAGRAM_USE_COLOR_VALUE" val="{&quot;color_scheme&quot;:1,&quot;color_type&quot;:1,&quot;theme_color_indexes&quot;:[]}"/>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2_1"/>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SUBTYPE" val="d"/>
  <p:tag name="KSO_WM_UNIT_TYPE" val="o_h_i"/>
  <p:tag name="KSO_WM_UNIT_INDEX" val="1_2_1"/>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3_5"/>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3_5"/>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1,&quot;foreColorIndex&quot;:16,&quot;transparency&quot;:0},&quot;type&quot;:1},&quot;glow&quot;:{&quot;colorType&quot;:0},&quot;line&quot;:{&quot;type&quot;:0},&quot;shadow&quot;:{&quot;brightness&quot;:-0.25,&quot;colorType&quot;:1,&quot;foreColorIndex&quot;:7,&quot;transparency&quot;:0.64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brightness&quot;:0,&quot;colorType&quot;:2,&quot;rgb&quot;:&quot;#000000&quot;,&quot;transparency&quot;:0},&quot;threeD&quot;:{&quot;curvedSurface&quot;:{&quot;brightness&quot;:0,&quot;colorType&quot;:2,&quot;rgb&quot;:&quot;#000000&quot;},&quot;depth&quot;:{&quot;colorType&quot;:0}}}}"/>
  <p:tag name="KSO_WM_UNIT_FILL_TYPE" val="1"/>
  <p:tag name="KSO_WM_UNIT_FILL_FORE_SCHEMECOLOR_INDEX" val="16"/>
  <p:tag name="KSO_WM_UNIT_FILL_FORE_SCHEMECOLOR_INDEX_BRIGHTNESS" val="0"/>
  <p:tag name="KSO_WM_DIAGRAM_USE_COLOR_VALUE" val="{&quot;color_scheme&quot;:1,&quot;color_type&quot;:1,&quot;theme_color_indexes&quot;:[]}"/>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3_1"/>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SUBTYPE" val="d"/>
  <p:tag name="KSO_WM_UNIT_TYPE" val="o_h_i"/>
  <p:tag name="KSO_WM_UNIT_INDEX" val="1_3_1"/>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3_4"/>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3_4"/>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gradient&quot;:[{&quot;brightness&quot;:0.4000000059604645,&quot;colorType&quot;:1,&quot;foreColorIndex&quot;:7,&quot;pos&quot;:0,&quot;transparency&quot;:0},{&quot;brightness&quot;:0,&quot;colorType&quot;:1,&quot;foreColorIndex&quot;:7,&quot;pos&quot;:0.85000002384185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75_2*o_h_i*1_3_6"/>
  <p:tag name="KSO_WM_TEMPLATE_CATEGORY" val="diagram"/>
  <p:tag name="KSO_WM_TEMPLATE_INDEX" val="20230975"/>
  <p:tag name="KSO_WM_UNIT_LAYERLEVEL" val="1_1_1"/>
  <p:tag name="KSO_WM_TAG_VERSION" val="3.0"/>
  <p:tag name="KSO_WM_BEAUTIFY_FLAG" val="#wm#"/>
  <p:tag name="KSO_WM_DIAGRAM_GROUP_CODE" val="o1-1"/>
  <p:tag name="KSO_WM_DIAGRAM_VERSION" val="3"/>
  <p:tag name="KSO_WM_DIAGRAM_COLOR_TRICK" val="4"/>
  <p:tag name="KSO_WM_DIAGRAM_COLOR_TEXT_CAN_REMOVE" val="n"/>
  <p:tag name="KSO_WM_UNIT_TYPE" val="o_h_i"/>
  <p:tag name="KSO_WM_UNIT_INDEX" val="1_3_6"/>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gradient&quot;:[{&quot;brightness&quot;:-0.25,&quot;colorType&quot;:1,&quot;foreColorIndex&quot;:7,&quot;pos&quot;:0.8700000047683716,&quot;transparency&quot;:0.4000000059604645},{&quot;brightness&quot;:0,&quot;colorType&quot;:1,&quot;foreColorIndex&quot;:7,&quot;pos&quot;:0,&quot;transparency&quot;:0.4499999880790710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15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4"/>
  <p:tag name="KSO_WM_DIAGRAM_COLOR_TEXT_CAN_REMOVE" val="n"/>
  <p:tag name="KSO_WM_UNIT_VALUE" val="74*79"/>
  <p:tag name="KSO_WM_UNIT_HIGHLIGHT" val="0"/>
  <p:tag name="KSO_WM_UNIT_COMPATIBLE" val="0"/>
  <p:tag name="KSO_WM_UNIT_DIAGRAM_ISNUMVISUAL" val="0"/>
  <p:tag name="KSO_WM_UNIT_DIAGRAM_ISREFERUNIT" val="0"/>
  <p:tag name="KSO_WM_DIAGRAM_GROUP_CODE" val="o1-1"/>
  <p:tag name="KSO_WM_UNIT_TYPE" val="o_h_x"/>
  <p:tag name="KSO_WM_UNIT_INDEX" val="1_1_1"/>
  <p:tag name="KSO_WM_UNIT_ID" val="diagram20230975_2*o_h_x*1_1_1"/>
  <p:tag name="KSO_WM_TEMPLATE_CATEGORY" val="diagram"/>
  <p:tag name="KSO_WM_TEMPLATE_INDEX" val="20230975"/>
  <p:tag name="KSO_WM_UNIT_LAYERLEVEL" val="1_1_1"/>
  <p:tag name="KSO_WM_TAG_VERSION" val="3.0"/>
  <p:tag name="KSO_WM_BEAUTIFY_FLAG" val="#wm#"/>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5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4"/>
  <p:tag name="KSO_WM_DIAGRAM_COLOR_TEXT_CAN_REMOVE" val="n"/>
  <p:tag name="KSO_WM_UNIT_VALUE" val="70*86"/>
  <p:tag name="KSO_WM_UNIT_HIGHLIGHT" val="0"/>
  <p:tag name="KSO_WM_UNIT_COMPATIBLE" val="0"/>
  <p:tag name="KSO_WM_UNIT_DIAGRAM_ISNUMVISUAL" val="0"/>
  <p:tag name="KSO_WM_UNIT_DIAGRAM_ISREFERUNIT" val="0"/>
  <p:tag name="KSO_WM_DIAGRAM_GROUP_CODE" val="o1-1"/>
  <p:tag name="KSO_WM_UNIT_TYPE" val="o_h_x"/>
  <p:tag name="KSO_WM_UNIT_INDEX" val="1_2_1"/>
  <p:tag name="KSO_WM_UNIT_ID" val="diagram20230975_2*o_h_x*1_2_1"/>
  <p:tag name="KSO_WM_TEMPLATE_CATEGORY" val="diagram"/>
  <p:tag name="KSO_WM_TEMPLATE_INDEX" val="20230975"/>
  <p:tag name="KSO_WM_UNIT_LAYERLEVEL" val="1_1_1"/>
  <p:tag name="KSO_WM_TAG_VERSION" val="3.0"/>
  <p:tag name="KSO_WM_BEAUTIFY_FLAG" val="#wm#"/>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5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4"/>
  <p:tag name="KSO_WM_DIAGRAM_COLOR_TEXT_CAN_REMOVE" val="n"/>
  <p:tag name="KSO_WM_UNIT_VALUE" val="75*87"/>
  <p:tag name="KSO_WM_UNIT_HIGHLIGHT" val="0"/>
  <p:tag name="KSO_WM_UNIT_COMPATIBLE" val="0"/>
  <p:tag name="KSO_WM_UNIT_DIAGRAM_ISNUMVISUAL" val="0"/>
  <p:tag name="KSO_WM_UNIT_DIAGRAM_ISREFERUNIT" val="0"/>
  <p:tag name="KSO_WM_DIAGRAM_GROUP_CODE" val="o1-1"/>
  <p:tag name="KSO_WM_UNIT_TYPE" val="o_h_x"/>
  <p:tag name="KSO_WM_UNIT_INDEX" val="1_3_1"/>
  <p:tag name="KSO_WM_UNIT_ID" val="diagram20230975_2*o_h_x*1_3_1"/>
  <p:tag name="KSO_WM_TEMPLATE_CATEGORY" val="diagram"/>
  <p:tag name="KSO_WM_TEMPLATE_INDEX" val="20230975"/>
  <p:tag name="KSO_WM_UNIT_LAYERLEVEL" val="1_1_1"/>
  <p:tag name="KSO_WM_TAG_VERSION" val="3.0"/>
  <p:tag name="KSO_WM_BEAUTIFY_FLAG" val="#wm#"/>
  <p:tag name="KSO_WM_DIAGRAM_MAX_ITEMCNT" val="6"/>
  <p:tag name="KSO_WM_DIAGRAM_MIN_ITEMCNT" val="2"/>
  <p:tag name="KSO_WM_DIAGRAM_VIRTUALLY_FRAME" val="{&quot;height&quot;:422.3999938964844,&quot;left&quot;:94.59820513574768,&quot;top&quot;:129.82500305175782,&quot;width&quot;:787.7017826572211}"/>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423.95,&quot;left&quot;:47.9,&quot;top&quot;:78.15,&quot;width&quot;:870.9}"/>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423.95,&quot;left&quot;:47.9,&quot;top&quot;:78.15,&quot;width&quot;:870.9}"/>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423.95,&quot;left&quot;:47.9,&quot;top&quot;:78.15,&quot;width&quot;:870.9}"/>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423.95,&quot;left&quot;:47.9,&quot;top&quot;:78.15,&quot;width&quot;:870.9}"/>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423.95,&quot;left&quot;:47.9,&quot;top&quot;:78.15,&quot;width&quot;:870.9}"/>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6.xml><?xml version="1.0" encoding="utf-8"?>
<p:tagLst xmlns:a="http://schemas.openxmlformats.org/drawingml/2006/main" xmlns:r="http://schemas.openxmlformats.org/officeDocument/2006/relationships" xmlns:p="http://schemas.openxmlformats.org/presentationml/2006/main">
  <p:tag name="TABLE_ENDDRAG_ORIGIN_RECT" val="638*399"/>
  <p:tag name="TABLE_ENDDRAG_RECT" val="47*83*638*399"/>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fgm#"/>
  <p:tag name="KSO_WM_UNIT_INDEX" val="1"/>
  <p:tag name="KSO_WM_UNIT_TYPE" val="a"/>
  <p:tag name="KSO_WM_LAYOUT_CHECK_HASH" val="9375a0c341c6a7c2231a309e6dd19e0c18dd2888"/>
  <p:tag name="KSO_WM_NEWLAYOUT_ID" val="10"/>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
  <p:tag name="KSO_WM_UNIT_TYPE" val="f"/>
</p:tagLst>
</file>

<file path=ppt/tags/tag65.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2516</Words>
  <Application>Microsoft Office PowerPoint</Application>
  <PresentationFormat>寬螢幕</PresentationFormat>
  <Paragraphs>298</Paragraphs>
  <Slides>32</Slides>
  <Notes>10</Notes>
  <HiddenSlides>0</HiddenSlides>
  <MMClips>2</MMClips>
  <ScaleCrop>false</ScaleCrop>
  <HeadingPairs>
    <vt:vector size="8" baseType="variant">
      <vt:variant>
        <vt:lpstr>使用字型</vt:lpstr>
      </vt:variant>
      <vt:variant>
        <vt:i4>5</vt:i4>
      </vt:variant>
      <vt:variant>
        <vt:lpstr>佈景主題</vt:lpstr>
      </vt:variant>
      <vt:variant>
        <vt:i4>2</vt:i4>
      </vt:variant>
      <vt:variant>
        <vt:lpstr>內嵌 OLE 伺服程式</vt:lpstr>
      </vt:variant>
      <vt:variant>
        <vt:i4>1</vt:i4>
      </vt:variant>
      <vt:variant>
        <vt:lpstr>投影片標題</vt:lpstr>
      </vt:variant>
      <vt:variant>
        <vt:i4>32</vt:i4>
      </vt:variant>
    </vt:vector>
  </HeadingPairs>
  <TitlesOfParts>
    <vt:vector size="40" baseType="lpstr">
      <vt:lpstr>微软雅黑</vt:lpstr>
      <vt:lpstr>Arial</vt:lpstr>
      <vt:lpstr>Calibri</vt:lpstr>
      <vt:lpstr>Times New Roman</vt:lpstr>
      <vt:lpstr>Wingdings</vt:lpstr>
      <vt:lpstr>WPS</vt:lpstr>
      <vt:lpstr>1_WPS</vt:lpstr>
      <vt:lpstr>Visio.Drawing.11</vt:lpstr>
      <vt:lpstr>桂林光翼智能科技有限公司</vt:lpstr>
      <vt:lpstr>桂林光翼智能 — 光电探测器&amp;光纤传感厂家</vt:lpstr>
      <vt:lpstr>公司的定位</vt:lpstr>
      <vt:lpstr>产品业务线</vt:lpstr>
      <vt:lpstr>我们的客户</vt:lpstr>
      <vt:lpstr>海外市场</vt:lpstr>
      <vt:lpstr>光纤传感产品介绍</vt:lpstr>
      <vt:lpstr>光纤传感技术原理—光的散射</vt:lpstr>
      <vt:lpstr>光纤传感技术分类</vt:lpstr>
      <vt:lpstr>光学传感技术的优势</vt:lpstr>
      <vt:lpstr>分布式光纤振动监测DAS/DVS原理</vt:lpstr>
      <vt:lpstr>分布式光纤振动光电产品</vt:lpstr>
      <vt:lpstr>分布式光纤振动光电产品 -  方案一</vt:lpstr>
      <vt:lpstr>分布式光纤振动光电产品 -  方案二</vt:lpstr>
      <vt:lpstr>分布式光纤振动光电产品 -  方案三</vt:lpstr>
      <vt:lpstr>分布式光纤振动光电产品 -  方案三</vt:lpstr>
      <vt:lpstr>光翼智能DVS&amp;DAS硬件一体机</vt:lpstr>
      <vt:lpstr>通用版-数据接口及二次开发</vt:lpstr>
      <vt:lpstr>通用版-数据接口及二次开发</vt:lpstr>
      <vt:lpstr>增强版&amp;高性能版本 - TCP接口获取振动数据</vt:lpstr>
      <vt:lpstr>DAS采集卡数据结构及数据量大小评估</vt:lpstr>
      <vt:lpstr>DAS空间分辨率，采样精度，定位精度</vt:lpstr>
      <vt:lpstr>分布式光纤传感系统应用场景</vt:lpstr>
      <vt:lpstr>DVS/DAS应用场景-周界安防类/边境线/机场/军队等</vt:lpstr>
      <vt:lpstr>DVS/DAS应用场景-皮带机托辊健康监测</vt:lpstr>
      <vt:lpstr>DVS/DAS应用场景—长距离天然气/输油管线防外破非法施工</vt:lpstr>
      <vt:lpstr>DVS/DAS应用场景—天然气/输油管线防外破</vt:lpstr>
      <vt:lpstr>DVS/DAS应用场景—高速公路/铁路入侵监测/车流拥堵监测</vt:lpstr>
      <vt:lpstr>DVS/DAS应用场景—高速公路桥梁垮塌/边坡监测</vt:lpstr>
      <vt:lpstr>DVS/DAS应用场景—测井，微地震/地质勘探</vt:lpstr>
      <vt:lpstr>DVS/DAS应用场景—通信光缆防外破/寻线仪/电缆/海缆舞动</vt:lpstr>
      <vt:lpstr>DTS 分布式光纤测温应用—隧道/城市管廊火灾监测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sgrc - 325</dc:creator>
  <cp:lastModifiedBy>泓銘 陳</cp:lastModifiedBy>
  <cp:revision>734</cp:revision>
  <dcterms:created xsi:type="dcterms:W3CDTF">2019-06-19T02:08:00Z</dcterms:created>
  <dcterms:modified xsi:type="dcterms:W3CDTF">2025-07-31T07:41:46Z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C176ACE18FC64FCD8FD9137F2A6FA8D1_11</vt:lpwstr>
  </property>
</Properties>
</file>